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65" r:id="rId6"/>
    <p:sldId id="266" r:id="rId7"/>
    <p:sldId id="267" r:id="rId8"/>
    <p:sldId id="260" r:id="rId9"/>
    <p:sldId id="270" r:id="rId10"/>
    <p:sldId id="272" r:id="rId11"/>
    <p:sldId id="262" r:id="rId12"/>
    <p:sldId id="261" r:id="rId13"/>
    <p:sldId id="263" r:id="rId14"/>
    <p:sldId id="273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F3F0-BC6B-472A-A743-AEDE274F98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27BAA6-50D4-44BB-890C-3E5BEADEE1CD}">
      <dgm:prSet custT="1"/>
      <dgm:spPr/>
      <dgm:t>
        <a:bodyPr/>
        <a:lstStyle/>
        <a:p>
          <a:r>
            <a:rPr lang="nl-NL" sz="3200"/>
            <a:t> </a:t>
          </a:r>
          <a:r>
            <a:rPr lang="nl-NL" sz="3600"/>
            <a:t> 1. Pronunciación/uitspraak</a:t>
          </a:r>
          <a:endParaRPr lang="en-US" sz="3600" dirty="0"/>
        </a:p>
      </dgm:t>
    </dgm:pt>
    <dgm:pt modelId="{B5074201-FF96-4544-90FF-05BBBB364F3D}" type="parTrans" cxnId="{C3190E11-A066-4EB0-AD03-95442C6FE9CA}">
      <dgm:prSet/>
      <dgm:spPr/>
      <dgm:t>
        <a:bodyPr/>
        <a:lstStyle/>
        <a:p>
          <a:endParaRPr lang="en-US"/>
        </a:p>
      </dgm:t>
    </dgm:pt>
    <dgm:pt modelId="{0729B2D6-00ED-4E88-ABB1-65B6F197517E}" type="sibTrans" cxnId="{C3190E11-A066-4EB0-AD03-95442C6FE9CA}">
      <dgm:prSet/>
      <dgm:spPr/>
      <dgm:t>
        <a:bodyPr/>
        <a:lstStyle/>
        <a:p>
          <a:endParaRPr lang="en-US"/>
        </a:p>
      </dgm:t>
    </dgm:pt>
    <dgm:pt modelId="{3A5DFE09-375E-48CD-95B5-94DD468847AF}">
      <dgm:prSet custT="1"/>
      <dgm:spPr/>
      <dgm:t>
        <a:bodyPr/>
        <a:lstStyle/>
        <a:p>
          <a:endParaRPr lang="nl-NL" sz="3600" dirty="0"/>
        </a:p>
        <a:p>
          <a:r>
            <a:rPr lang="nl-NL" sz="3600" dirty="0"/>
            <a:t>2. Letras diferentes/letters die anders zijn</a:t>
          </a:r>
        </a:p>
        <a:p>
          <a:r>
            <a:rPr lang="nl-NL" sz="2900" dirty="0"/>
            <a:t> </a:t>
          </a:r>
          <a:endParaRPr lang="en-US" sz="2900" dirty="0"/>
        </a:p>
      </dgm:t>
    </dgm:pt>
    <dgm:pt modelId="{3BF1B016-8430-469D-813B-22D8131021EA}" type="parTrans" cxnId="{70FCFA83-4900-4055-AFF3-2F1ED749522A}">
      <dgm:prSet/>
      <dgm:spPr/>
      <dgm:t>
        <a:bodyPr/>
        <a:lstStyle/>
        <a:p>
          <a:endParaRPr lang="en-US"/>
        </a:p>
      </dgm:t>
    </dgm:pt>
    <dgm:pt modelId="{B96EB573-BAE2-46D3-BBC3-16E5104B27D2}" type="sibTrans" cxnId="{70FCFA83-4900-4055-AFF3-2F1ED749522A}">
      <dgm:prSet/>
      <dgm:spPr/>
      <dgm:t>
        <a:bodyPr/>
        <a:lstStyle/>
        <a:p>
          <a:endParaRPr lang="en-US"/>
        </a:p>
      </dgm:t>
    </dgm:pt>
    <dgm:pt modelId="{EE598C6A-832A-4A36-AB9B-0D1FF7FB3938}">
      <dgm:prSet custT="1"/>
      <dgm:spPr/>
      <dgm:t>
        <a:bodyPr/>
        <a:lstStyle/>
        <a:p>
          <a:r>
            <a:rPr lang="en-US" sz="3600"/>
            <a:t>3. Deletrear/spellen</a:t>
          </a:r>
          <a:endParaRPr lang="en-US" sz="3600" dirty="0"/>
        </a:p>
      </dgm:t>
    </dgm:pt>
    <dgm:pt modelId="{98D3EA3F-F391-477C-9D03-BFB930ED0606}" type="parTrans" cxnId="{54871B34-5956-4BA9-A2A6-44329EC1A3A8}">
      <dgm:prSet/>
      <dgm:spPr/>
      <dgm:t>
        <a:bodyPr/>
        <a:lstStyle/>
        <a:p>
          <a:endParaRPr lang="en-US"/>
        </a:p>
      </dgm:t>
    </dgm:pt>
    <dgm:pt modelId="{CA618EDF-B8C3-4A7A-A8F1-53C8F7265491}" type="sibTrans" cxnId="{54871B34-5956-4BA9-A2A6-44329EC1A3A8}">
      <dgm:prSet/>
      <dgm:spPr/>
      <dgm:t>
        <a:bodyPr/>
        <a:lstStyle/>
        <a:p>
          <a:endParaRPr lang="en-US"/>
        </a:p>
      </dgm:t>
    </dgm:pt>
    <dgm:pt modelId="{55088382-821F-44E0-BEED-B57405F5DE91}" type="pres">
      <dgm:prSet presAssocID="{48A9F3F0-BC6B-472A-A743-AEDE274F9869}" presName="linear" presStyleCnt="0">
        <dgm:presLayoutVars>
          <dgm:animLvl val="lvl"/>
          <dgm:resizeHandles val="exact"/>
        </dgm:presLayoutVars>
      </dgm:prSet>
      <dgm:spPr/>
    </dgm:pt>
    <dgm:pt modelId="{FEDD98E1-168E-4461-88E0-879B52197ED0}" type="pres">
      <dgm:prSet presAssocID="{1827BAA6-50D4-44BB-890C-3E5BEADEE1CD}" presName="parentText" presStyleLbl="node1" presStyleIdx="0" presStyleCnt="3" custScaleY="45705" custLinFactY="-20411" custLinFactNeighborX="-344" custLinFactNeighborY="-100000">
        <dgm:presLayoutVars>
          <dgm:chMax val="0"/>
          <dgm:bulletEnabled val="1"/>
        </dgm:presLayoutVars>
      </dgm:prSet>
      <dgm:spPr/>
    </dgm:pt>
    <dgm:pt modelId="{929390CA-F114-49B8-BF4B-337EE50A4987}" type="pres">
      <dgm:prSet presAssocID="{0729B2D6-00ED-4E88-ABB1-65B6F197517E}" presName="spacer" presStyleCnt="0"/>
      <dgm:spPr/>
    </dgm:pt>
    <dgm:pt modelId="{CCA1A78E-CB6B-4D7E-8792-1ECA40C3266E}" type="pres">
      <dgm:prSet presAssocID="{3A5DFE09-375E-48CD-95B5-94DD468847AF}" presName="parentText" presStyleLbl="node1" presStyleIdx="1" presStyleCnt="3" custScaleY="46701" custLinFactY="-14673" custLinFactNeighborX="966" custLinFactNeighborY="-100000">
        <dgm:presLayoutVars>
          <dgm:chMax val="0"/>
          <dgm:bulletEnabled val="1"/>
        </dgm:presLayoutVars>
      </dgm:prSet>
      <dgm:spPr/>
    </dgm:pt>
    <dgm:pt modelId="{070CBFA1-9D46-49DF-BE79-67F7F327B874}" type="pres">
      <dgm:prSet presAssocID="{B96EB573-BAE2-46D3-BBC3-16E5104B27D2}" presName="spacer" presStyleCnt="0"/>
      <dgm:spPr/>
    </dgm:pt>
    <dgm:pt modelId="{6E2DCAC3-4F39-4C2A-BEA1-D320BBC30084}" type="pres">
      <dgm:prSet presAssocID="{EE598C6A-832A-4A36-AB9B-0D1FF7FB3938}" presName="parentText" presStyleLbl="node1" presStyleIdx="2" presStyleCnt="3" custScaleY="41289" custLinFactY="-9802" custLinFactNeighborX="-344" custLinFactNeighborY="-100000">
        <dgm:presLayoutVars>
          <dgm:chMax val="0"/>
          <dgm:bulletEnabled val="1"/>
        </dgm:presLayoutVars>
      </dgm:prSet>
      <dgm:spPr/>
    </dgm:pt>
  </dgm:ptLst>
  <dgm:cxnLst>
    <dgm:cxn modelId="{C3190E11-A066-4EB0-AD03-95442C6FE9CA}" srcId="{48A9F3F0-BC6B-472A-A743-AEDE274F9869}" destId="{1827BAA6-50D4-44BB-890C-3E5BEADEE1CD}" srcOrd="0" destOrd="0" parTransId="{B5074201-FF96-4544-90FF-05BBBB364F3D}" sibTransId="{0729B2D6-00ED-4E88-ABB1-65B6F197517E}"/>
    <dgm:cxn modelId="{54871B34-5956-4BA9-A2A6-44329EC1A3A8}" srcId="{48A9F3F0-BC6B-472A-A743-AEDE274F9869}" destId="{EE598C6A-832A-4A36-AB9B-0D1FF7FB3938}" srcOrd="2" destOrd="0" parTransId="{98D3EA3F-F391-477C-9D03-BFB930ED0606}" sibTransId="{CA618EDF-B8C3-4A7A-A8F1-53C8F7265491}"/>
    <dgm:cxn modelId="{3B99603A-0A19-4E5C-96FD-BA01DE4D2A6E}" type="presOf" srcId="{1827BAA6-50D4-44BB-890C-3E5BEADEE1CD}" destId="{FEDD98E1-168E-4461-88E0-879B52197ED0}" srcOrd="0" destOrd="0" presId="urn:microsoft.com/office/officeart/2005/8/layout/vList2"/>
    <dgm:cxn modelId="{CECC395A-FEA4-4BBE-9720-567E49C7BD29}" type="presOf" srcId="{48A9F3F0-BC6B-472A-A743-AEDE274F9869}" destId="{55088382-821F-44E0-BEED-B57405F5DE91}" srcOrd="0" destOrd="0" presId="urn:microsoft.com/office/officeart/2005/8/layout/vList2"/>
    <dgm:cxn modelId="{70FCFA83-4900-4055-AFF3-2F1ED749522A}" srcId="{48A9F3F0-BC6B-472A-A743-AEDE274F9869}" destId="{3A5DFE09-375E-48CD-95B5-94DD468847AF}" srcOrd="1" destOrd="0" parTransId="{3BF1B016-8430-469D-813B-22D8131021EA}" sibTransId="{B96EB573-BAE2-46D3-BBC3-16E5104B27D2}"/>
    <dgm:cxn modelId="{7CA1DE9A-920E-4AA0-ABE2-C152708AE444}" type="presOf" srcId="{EE598C6A-832A-4A36-AB9B-0D1FF7FB3938}" destId="{6E2DCAC3-4F39-4C2A-BEA1-D320BBC30084}" srcOrd="0" destOrd="0" presId="urn:microsoft.com/office/officeart/2005/8/layout/vList2"/>
    <dgm:cxn modelId="{30ADFCAB-B4D8-47A2-90CD-B2B49D948DBF}" type="presOf" srcId="{3A5DFE09-375E-48CD-95B5-94DD468847AF}" destId="{CCA1A78E-CB6B-4D7E-8792-1ECA40C3266E}" srcOrd="0" destOrd="0" presId="urn:microsoft.com/office/officeart/2005/8/layout/vList2"/>
    <dgm:cxn modelId="{C567D85F-D206-49DF-9B84-B388B601EB98}" type="presParOf" srcId="{55088382-821F-44E0-BEED-B57405F5DE91}" destId="{FEDD98E1-168E-4461-88E0-879B52197ED0}" srcOrd="0" destOrd="0" presId="urn:microsoft.com/office/officeart/2005/8/layout/vList2"/>
    <dgm:cxn modelId="{C738B9C0-F93F-4E9A-AAB2-FBB56D710F3A}" type="presParOf" srcId="{55088382-821F-44E0-BEED-B57405F5DE91}" destId="{929390CA-F114-49B8-BF4B-337EE50A4987}" srcOrd="1" destOrd="0" presId="urn:microsoft.com/office/officeart/2005/8/layout/vList2"/>
    <dgm:cxn modelId="{DEBE888A-E4EF-4881-86F7-89D176BCBEC3}" type="presParOf" srcId="{55088382-821F-44E0-BEED-B57405F5DE91}" destId="{CCA1A78E-CB6B-4D7E-8792-1ECA40C3266E}" srcOrd="2" destOrd="0" presId="urn:microsoft.com/office/officeart/2005/8/layout/vList2"/>
    <dgm:cxn modelId="{AB29EB3D-D61A-4F4E-BA31-805058152D1C}" type="presParOf" srcId="{55088382-821F-44E0-BEED-B57405F5DE91}" destId="{070CBFA1-9D46-49DF-BE79-67F7F327B874}" srcOrd="3" destOrd="0" presId="urn:microsoft.com/office/officeart/2005/8/layout/vList2"/>
    <dgm:cxn modelId="{94AF5915-6735-4C36-BB74-869D46D0C108}" type="presParOf" srcId="{55088382-821F-44E0-BEED-B57405F5DE91}" destId="{6E2DCAC3-4F39-4C2A-BEA1-D320BBC300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98E1-168E-4461-88E0-879B52197ED0}">
      <dsp:nvSpPr>
        <dsp:cNvPr id="0" name=""/>
        <dsp:cNvSpPr/>
      </dsp:nvSpPr>
      <dsp:spPr>
        <a:xfrm>
          <a:off x="0" y="0"/>
          <a:ext cx="6263640" cy="133473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 </a:t>
          </a:r>
          <a:r>
            <a:rPr lang="nl-NL" sz="3600" kern="1200"/>
            <a:t> 1. Pronunciación/uitspraak</a:t>
          </a:r>
          <a:endParaRPr lang="en-US" sz="3600" kern="1200" dirty="0"/>
        </a:p>
      </dsp:txBody>
      <dsp:txXfrm>
        <a:off x="65156" y="65156"/>
        <a:ext cx="6133328" cy="1204420"/>
      </dsp:txXfrm>
    </dsp:sp>
    <dsp:sp modelId="{CCA1A78E-CB6B-4D7E-8792-1ECA40C3266E}">
      <dsp:nvSpPr>
        <dsp:cNvPr id="0" name=""/>
        <dsp:cNvSpPr/>
      </dsp:nvSpPr>
      <dsp:spPr>
        <a:xfrm>
          <a:off x="0" y="1522096"/>
          <a:ext cx="6263640" cy="1363818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2. Letras diferentes/letters die anders zijn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 </a:t>
          </a:r>
          <a:endParaRPr lang="en-US" sz="2900" kern="1200" dirty="0"/>
        </a:p>
      </dsp:txBody>
      <dsp:txXfrm>
        <a:off x="66576" y="1588672"/>
        <a:ext cx="6130488" cy="1230666"/>
      </dsp:txXfrm>
    </dsp:sp>
    <dsp:sp modelId="{6E2DCAC3-4F39-4C2A-BEA1-D320BBC30084}">
      <dsp:nvSpPr>
        <dsp:cNvPr id="0" name=""/>
        <dsp:cNvSpPr/>
      </dsp:nvSpPr>
      <dsp:spPr>
        <a:xfrm>
          <a:off x="0" y="3212484"/>
          <a:ext cx="6263640" cy="12057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3. Deletrear/spellen</a:t>
          </a:r>
          <a:endParaRPr lang="en-US" sz="3600" kern="1200" dirty="0"/>
        </a:p>
      </dsp:txBody>
      <dsp:txXfrm>
        <a:off x="58861" y="3271345"/>
        <a:ext cx="6145918" cy="1088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8A30-72F1-41A9-9A8F-1401FEC4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540AFA-4C53-484C-A8C3-700248409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A76764-78AA-4071-95CA-DAA28AE3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4F9E84-486B-4FF0-8A7A-08316061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C183AF-83E4-4C83-9B73-FB9B43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FFFB0-614F-44E5-84CC-B67C69B6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08E69-F7AC-4DD8-8FED-4EC57429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89A13-B936-4E99-822D-897055DE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0594D-BB4E-4C32-824A-B7FB15F0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D7A3-F57B-4513-8E13-ED5343E8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52E569-2A62-4F84-A034-4EB364B97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D60E08-7C67-4E5F-8D8A-4B438FFE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60862-2386-4A0E-9635-654C7FA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A5211-7B1B-463B-8706-410A35D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1A156D-CC4E-4BE3-92DD-4ADCE896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7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94FCA-B29D-40BB-8819-67B4324A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1D012-2A59-4F36-B898-9C9164BE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3FD602-1AAA-4ABF-A9DC-E4A05C07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ACAFE-DDFE-41E8-B5C6-AD1A31B4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D106A0-AD07-4E16-8537-46F07A2B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62C5A-3679-41F7-9C50-D71C0E22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56836-DF3A-401A-8D52-3DE09C1D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EB48DB-B663-4E03-8EF4-3E8AED03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E42101-6660-4CC2-B46E-615E329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68E43-98CA-40FB-86FA-4C64794D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1AD9-76D0-4490-A2C4-69B613F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66A73-99D4-4ABB-9717-D08CF1DD3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A2DDD5-4D39-41A1-8159-CD923D8C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5D8BE3-2144-4D7F-8120-D5A1F9F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2E93D-8ED8-4F43-9E31-671FD02A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FF136B-997E-44C1-8071-4F3FCA1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C66EE-C727-49A2-96CD-1AC7A329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B47A3C-B065-4718-A597-FF992D90B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3C9FF2-5FD0-46A4-8CF9-9EB432B0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7FA973-A15B-479A-8D1B-11E18901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7EA7AB6-125D-4D59-982B-B2C520553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74F6E-502A-4389-AF50-AFA8841A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84E564-E7D8-43BD-992C-E649C23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5BE4928-FF31-4D7C-8614-74BA877F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143D-0EF5-41C3-8D3B-D5085ED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0F540-7C6A-47B1-A661-072B9F8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D0799B-7842-4143-BDF2-5187244E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35DF93-CA24-4B0B-95AA-5E5A04B5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C74969-AC50-47D1-921B-D453CF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E9CEF-F1C6-4883-8503-D0A43AA9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984E0D-3AE6-4CD8-A398-332C2CC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1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0E93D-DA9C-4655-BCED-55A59346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38EC9-A6BF-4DD7-83CD-A73C6421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684F80-2CD7-4C55-AD7E-E9863289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C9CB1-D0CD-4706-9EBC-F455E9C2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B24400-5FA7-48C1-BB47-AF100742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08EB0-0CC5-440A-ACB2-583D1466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1D3B9-A996-4385-BFFF-D3AEC486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A5ABE3-F452-41F3-A577-802902D0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A35DEA-0ED1-43B4-8D0D-FDB71E63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26DD6-6382-437F-B888-64AD1FC0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0AFFA-3D2C-4CC3-899F-EF7D44A5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554F53-0FAC-46F7-9256-3A8045F4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9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A06DF31-91D1-4020-AB00-6B65EF2C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1ECDC6-CDED-4232-9D82-CBECFFB9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A6731-6C32-4C0F-98FB-3247DE5BD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38D31-2214-464B-A0C1-FE1E1C54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A140C-076B-43BD-948B-AC2BB3D89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8E901B6-DE53-4C58-B466-0E813FCEFE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798" b="159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2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Letras diferentes/letters die anders zijn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09CC9E-8095-44F2-B450-3CE66E40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11315700" cy="5014913"/>
          </a:xfrm>
        </p:spPr>
        <p:txBody>
          <a:bodyPr>
            <a:normAutofit/>
          </a:bodyPr>
          <a:lstStyle/>
          <a:p>
            <a:endParaRPr lang="nl-NL" sz="3300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H: spreken we niet uit, alleen in combinatie met de C in woorden als 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ICA of CO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 en het klinkt als –</a:t>
            </a:r>
            <a:r>
              <a:rPr kumimoji="0" lang="nl-N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tje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in kleintje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nl-N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2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LL: spreken we uit als dj of </a:t>
            </a:r>
            <a:r>
              <a:rPr lang="nl-NL" sz="2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lj</a:t>
            </a:r>
            <a:r>
              <a:rPr lang="nl-NL" sz="2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voorbeelden: millones </a:t>
            </a:r>
            <a:r>
              <a:rPr lang="nl-NL" sz="2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(miljones) </a:t>
            </a:r>
            <a:r>
              <a:rPr lang="nl-NL" sz="2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ballenas </a:t>
            </a:r>
            <a:r>
              <a:rPr lang="nl-NL" sz="2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(badjenas)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Ñ: spreken we uit als de </a:t>
            </a:r>
            <a:r>
              <a:rPr kumimoji="0" lang="nl-NL" sz="2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nj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in Spa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00FF"/>
                </a:highligh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nj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e, voorbeelden: España, </a:t>
            </a:r>
            <a:r>
              <a:rPr kumimoji="0" lang="nl-NL" sz="2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piñata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nl-NL" sz="2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piraña</a:t>
            </a:r>
            <a:r>
              <a:rPr kumimoji="0" lang="nl-NL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>
              <a:highlight>
                <a:srgbClr val="00FF00"/>
              </a:highlight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11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Deletrear/spellen</a:t>
            </a:r>
            <a:br>
              <a:rPr lang="nl-NL" dirty="0"/>
            </a:br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1F650A66-F7BD-428D-954A-18081C2271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9347" y="1533525"/>
            <a:ext cx="7286615" cy="4351338"/>
          </a:xfr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E694C2BA-60CD-4B1D-9E3C-A5342C9B5D9F}"/>
              </a:ext>
            </a:extLst>
          </p:cNvPr>
          <p:cNvSpPr txBox="1"/>
          <p:nvPr/>
        </p:nvSpPr>
        <p:spPr>
          <a:xfrm>
            <a:off x="8541196" y="1587173"/>
            <a:ext cx="35499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A:¿Qué es esto?</a:t>
            </a:r>
          </a:p>
          <a:p>
            <a:endParaRPr lang="nl-NL" sz="2000" dirty="0"/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B: Es un zapato</a:t>
            </a:r>
          </a:p>
          <a:p>
            <a:endParaRPr lang="nl-NL" sz="2000" dirty="0"/>
          </a:p>
          <a:p>
            <a:r>
              <a:rPr lang="nl-NL" sz="2000" dirty="0"/>
              <a:t>A: ¿Cómo se escribe?</a:t>
            </a:r>
          </a:p>
          <a:p>
            <a:endParaRPr lang="nl-NL" sz="2000" dirty="0"/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B: Zeta</a:t>
            </a:r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     A</a:t>
            </a:r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     Pe</a:t>
            </a:r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     A</a:t>
            </a:r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     Te</a:t>
            </a:r>
          </a:p>
          <a:p>
            <a:r>
              <a:rPr lang="nl-NL" sz="2000" dirty="0">
                <a:solidFill>
                  <a:schemeClr val="accent1">
                    <a:lumMod val="75000"/>
                  </a:schemeClr>
                </a:solidFill>
              </a:rPr>
              <a:t>     O</a:t>
            </a:r>
          </a:p>
          <a:p>
            <a:endParaRPr lang="nl-NL" sz="2000" dirty="0"/>
          </a:p>
          <a:p>
            <a:r>
              <a:rPr lang="nl-NL" sz="2000" dirty="0"/>
              <a:t>A: ¡Gracias!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823F70F-5C93-4BAE-A8AB-A86D9439F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5294" y="1343025"/>
            <a:ext cx="1474717" cy="99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39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C19F8-873B-4AD9-83E2-F67ED463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4. Dar tu correo electrónico/mail doorgeven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94F439F-1C7D-40F3-95F1-BCB4C2DD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Mi correo electrónico es </a:t>
            </a:r>
            <a:r>
              <a:rPr lang="nl-NL" dirty="0">
                <a:hlinkClick r:id="rId2"/>
              </a:rPr>
              <a:t>info@romaintaalcoach.com</a:t>
            </a:r>
            <a:endParaRPr lang="nl-NL" dirty="0"/>
          </a:p>
          <a:p>
            <a:endParaRPr lang="nl-NL" dirty="0"/>
          </a:p>
          <a:p>
            <a:r>
              <a:rPr lang="nl-NL" dirty="0"/>
              <a:t>Símbolos en el mail:</a:t>
            </a:r>
          </a:p>
          <a:p>
            <a:pPr marL="0" indent="0">
              <a:buNone/>
            </a:pPr>
            <a:r>
              <a:rPr lang="nl-NL" dirty="0"/>
              <a:t>. se llama punto</a:t>
            </a:r>
          </a:p>
          <a:p>
            <a:pPr marL="0" indent="0">
              <a:buNone/>
            </a:pPr>
            <a:r>
              <a:rPr lang="nl-NL" dirty="0"/>
              <a:t>@ se llama arroba</a:t>
            </a:r>
          </a:p>
          <a:p>
            <a:pPr>
              <a:buFontTx/>
              <a:buChar char="-"/>
            </a:pPr>
            <a:r>
              <a:rPr lang="nl-NL" dirty="0"/>
              <a:t>se llama guión</a:t>
            </a:r>
          </a:p>
          <a:p>
            <a:pPr marL="0" indent="0">
              <a:buNone/>
            </a:pPr>
            <a:r>
              <a:rPr lang="nl-NL" dirty="0"/>
              <a:t>_ se llama guión bajo</a:t>
            </a:r>
          </a:p>
          <a:p>
            <a:pPr marL="0" indent="0">
              <a:buNone/>
            </a:pPr>
            <a:r>
              <a:rPr lang="nl-NL" dirty="0"/>
              <a:t># se llama almohadilla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4561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3B48-8C9B-4286-8AF0-9C61AEF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¿Qué hemos aprendido hoy?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Wat hebben we vandaag geleerd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648863-8D10-4EE1-B510-8EB86E66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Pronunciación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2. Las letras diferentes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3. Deletrear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4. Dar tu correo electrónico o email</a:t>
            </a:r>
          </a:p>
        </p:txBody>
      </p:sp>
    </p:spTree>
    <p:extLst>
      <p:ext uri="{BB962C8B-B14F-4D97-AF65-F5344CB8AC3E}">
        <p14:creationId xmlns:p14="http://schemas.microsoft.com/office/powerpoint/2010/main" val="3931865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4826-A331-4A31-BAA1-A12163A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¡Hasta pronto!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C0470B-5494-4A9C-A3D3-77644C3A5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7394" y="1825625"/>
            <a:ext cx="3217212" cy="4351338"/>
          </a:xfrm>
        </p:spPr>
      </p:pic>
    </p:spTree>
    <p:extLst>
      <p:ext uri="{BB962C8B-B14F-4D97-AF65-F5344CB8AC3E}">
        <p14:creationId xmlns:p14="http://schemas.microsoft.com/office/powerpoint/2010/main" val="165226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D99B14-99AD-4457-8A32-807D51F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 b="1" dirty="0">
                <a:solidFill>
                  <a:schemeClr val="bg1"/>
                </a:solidFill>
              </a:rPr>
              <a:t>¿Qué vamos a aprender hoy?</a:t>
            </a:r>
            <a:br>
              <a:rPr lang="nl-NL" sz="56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Wat gaan we vandaag leren?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0BC24D1-C98B-4E56-98B2-57E909F6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79996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ep 5">
            <a:extLst>
              <a:ext uri="{FF2B5EF4-FFF2-40B4-BE49-F238E27FC236}">
                <a16:creationId xmlns:a16="http://schemas.microsoft.com/office/drawing/2014/main" id="{8975E053-AB72-4D2E-A8D8-412881C2015E}"/>
              </a:ext>
            </a:extLst>
          </p:cNvPr>
          <p:cNvGrpSpPr/>
          <p:nvPr/>
        </p:nvGrpSpPr>
        <p:grpSpPr>
          <a:xfrm>
            <a:off x="5468389" y="5330753"/>
            <a:ext cx="6263640" cy="1264803"/>
            <a:chOff x="0" y="560903"/>
            <a:chExt cx="6263640" cy="1264803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1554ADA7-5E88-4015-900F-43E9554AF800}"/>
                </a:ext>
              </a:extLst>
            </p:cNvPr>
            <p:cNvSpPr/>
            <p:nvPr/>
          </p:nvSpPr>
          <p:spPr>
            <a:xfrm>
              <a:off x="0" y="560903"/>
              <a:ext cx="6263640" cy="126480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hthoek: afgeronde hoeken 4">
              <a:extLst>
                <a:ext uri="{FF2B5EF4-FFF2-40B4-BE49-F238E27FC236}">
                  <a16:creationId xmlns:a16="http://schemas.microsoft.com/office/drawing/2014/main" id="{69DBAE54-D35C-459B-AA48-6031F86C48CB}"/>
                </a:ext>
              </a:extLst>
            </p:cNvPr>
            <p:cNvSpPr txBox="1"/>
            <p:nvPr/>
          </p:nvSpPr>
          <p:spPr>
            <a:xfrm>
              <a:off x="178154" y="560903"/>
              <a:ext cx="6085486" cy="1175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3200" kern="1200" dirty="0"/>
                <a:t> </a:t>
              </a:r>
              <a:r>
                <a:rPr lang="nl-NL" sz="3600" kern="1200" dirty="0"/>
                <a:t> 4. </a:t>
              </a:r>
              <a:r>
                <a:rPr lang="nl-NL" sz="3600" dirty="0"/>
                <a:t>Dar tu correo electrónico/mail doorgeven </a:t>
              </a:r>
              <a:endParaRPr lang="en-US" sz="3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642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Pronunciación/uitspraak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6BA6615E-A293-4525-A792-FE56140893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4816"/>
              </p:ext>
            </p:extLst>
          </p:nvPr>
        </p:nvGraphicFramePr>
        <p:xfrm>
          <a:off x="342900" y="1257300"/>
          <a:ext cx="11382375" cy="5159318"/>
        </p:xfrm>
        <a:graphic>
          <a:graphicData uri="http://schemas.openxmlformats.org/drawingml/2006/table">
            <a:tbl>
              <a:tblPr firstRow="1" firstCol="1" bandRow="1"/>
              <a:tblGrid>
                <a:gridCol w="828675">
                  <a:extLst>
                    <a:ext uri="{9D8B030D-6E8A-4147-A177-3AD203B41FA5}">
                      <a16:colId xmlns:a16="http://schemas.microsoft.com/office/drawing/2014/main" val="196465759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86582016"/>
                    </a:ext>
                  </a:extLst>
                </a:gridCol>
                <a:gridCol w="2754740">
                  <a:extLst>
                    <a:ext uri="{9D8B030D-6E8A-4147-A177-3AD203B41FA5}">
                      <a16:colId xmlns:a16="http://schemas.microsoft.com/office/drawing/2014/main" val="3397018431"/>
                    </a:ext>
                  </a:extLst>
                </a:gridCol>
                <a:gridCol w="6579760">
                  <a:extLst>
                    <a:ext uri="{9D8B030D-6E8A-4147-A177-3AD203B41FA5}">
                      <a16:colId xmlns:a16="http://schemas.microsoft.com/office/drawing/2014/main" val="3340260510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Letter: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(letra)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Naam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(nombre)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voorbeeld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(ejemplo: egemplo)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Uitspraak  </a:t>
                      </a: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(la pronunciación)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098087"/>
                  </a:ext>
                </a:extLst>
              </a:tr>
              <a:tr h="31357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Plato: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(bord)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het Nederlandse a in </a:t>
                      </a:r>
                      <a:r>
                        <a:rPr lang="nl-NL" sz="20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plaa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ts</a:t>
                      </a:r>
                      <a:endParaRPr lang="nl-N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483693"/>
                  </a:ext>
                </a:extLst>
              </a:tr>
              <a:tr h="85348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B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Be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kumimoji="0" lang="nl-NL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kumimoji="0" lang="nl-N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Barcelona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nl-NL" sz="20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(Barthelona)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b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227647"/>
                  </a:ext>
                </a:extLst>
              </a:tr>
              <a:tr h="136517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C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Ce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Cerveza: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(therbetha): 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bier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Calor (kalor)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warm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ca-, co-, cu- als een k in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k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ind</a:t>
                      </a:r>
                      <a:endParaRPr lang="nl-NL" sz="2000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ce-, ci- als th in het Engelse woord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th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ink, </a:t>
                      </a: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in Latijns Amerika als een s of als in citroen</a:t>
                      </a:r>
                      <a:endParaRPr lang="nl-NL" sz="2000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758285"/>
                  </a:ext>
                </a:extLst>
              </a:tr>
              <a:tr h="111298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D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De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Ciudad: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(thieüdad) 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(stad)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zelfde als een Nederlandse d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032614"/>
                  </a:ext>
                </a:extLst>
              </a:tr>
              <a:tr h="44272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kumimoji="0" lang="nl-N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Elegir 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(kiezen)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e in p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095677"/>
                  </a:ext>
                </a:extLst>
              </a:tr>
              <a:tr h="44272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F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Efe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Família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(familie)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f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806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8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Pronunciación (uitspraak)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9E0D02BF-961D-4421-8B07-B319BB595B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401857"/>
              </p:ext>
            </p:extLst>
          </p:nvPr>
        </p:nvGraphicFramePr>
        <p:xfrm>
          <a:off x="838200" y="1485900"/>
          <a:ext cx="10010774" cy="5200650"/>
        </p:xfrm>
        <a:graphic>
          <a:graphicData uri="http://schemas.openxmlformats.org/drawingml/2006/table">
            <a:tbl>
              <a:tblPr firstRow="1" firstCol="1" bandRow="1"/>
              <a:tblGrid>
                <a:gridCol w="1006647">
                  <a:extLst>
                    <a:ext uri="{9D8B030D-6E8A-4147-A177-3AD203B41FA5}">
                      <a16:colId xmlns:a16="http://schemas.microsoft.com/office/drawing/2014/main" val="2925980355"/>
                    </a:ext>
                  </a:extLst>
                </a:gridCol>
                <a:gridCol w="1193628">
                  <a:extLst>
                    <a:ext uri="{9D8B030D-6E8A-4147-A177-3AD203B41FA5}">
                      <a16:colId xmlns:a16="http://schemas.microsoft.com/office/drawing/2014/main" val="138915781"/>
                    </a:ext>
                  </a:extLst>
                </a:gridCol>
                <a:gridCol w="2247174">
                  <a:extLst>
                    <a:ext uri="{9D8B030D-6E8A-4147-A177-3AD203B41FA5}">
                      <a16:colId xmlns:a16="http://schemas.microsoft.com/office/drawing/2014/main" val="866577491"/>
                    </a:ext>
                  </a:extLst>
                </a:gridCol>
                <a:gridCol w="5563325">
                  <a:extLst>
                    <a:ext uri="{9D8B030D-6E8A-4147-A177-3AD203B41FA5}">
                      <a16:colId xmlns:a16="http://schemas.microsoft.com/office/drawing/2014/main" val="2730411071"/>
                    </a:ext>
                  </a:extLst>
                </a:gridCol>
              </a:tblGrid>
              <a:tr h="88421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Letter: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(letra)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Naam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(nombre)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voorbeeld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(ejemplo: egemplo)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Uitspraak  </a:t>
                      </a: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(la pronunciación)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921844"/>
                  </a:ext>
                </a:extLst>
              </a:tr>
              <a:tr h="1596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G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Ge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Gato</a:t>
                      </a:r>
                      <a:r>
                        <a:rPr lang="en-US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(kat)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Gente </a:t>
                      </a:r>
                      <a:r>
                        <a:rPr lang="en-US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(mensen)</a:t>
                      </a:r>
                      <a:endParaRPr lang="nl-NL" sz="200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normaal als een g in het Engelse woord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g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ood </a:t>
                      </a: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of als Lady GA GA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2. met </a:t>
                      </a: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ge-, gi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- als een Nederlandse </a:t>
                      </a: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g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386950"/>
                  </a:ext>
                </a:extLst>
              </a:tr>
              <a:tr h="54160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H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Hache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Hombre: (ombre)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(man)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De h wordt niet uitgesproken; ombre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9475"/>
                  </a:ext>
                </a:extLst>
              </a:tr>
              <a:tr h="40517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I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I latina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Vino (bieno) </a:t>
                      </a:r>
                      <a:r>
                        <a:rPr lang="nl-NL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(wijn)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ie in z</a:t>
                      </a:r>
                      <a:r>
                        <a:rPr lang="nl-NL" sz="20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ie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266491"/>
                  </a:ext>
                </a:extLst>
              </a:tr>
              <a:tr h="70572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J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Jota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Jueves (goeebes)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(donderdag)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een Nederlandse g</a:t>
                      </a: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e.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75114"/>
                  </a:ext>
                </a:extLst>
              </a:tr>
              <a:tr h="66264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K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kumimoji="0" lang="nl-N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Kiwi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(kiewie)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een k (deze letter wordt weinig gebruikt in het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Spaans)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833977"/>
                  </a:ext>
                </a:extLst>
              </a:tr>
              <a:tr h="40517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L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Ele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Lobo;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(wolf)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l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27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Pronunciación (uitspraak)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CE15039A-BCA2-4450-A5FC-816A06D3B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278078"/>
              </p:ext>
            </p:extLst>
          </p:nvPr>
        </p:nvGraphicFramePr>
        <p:xfrm>
          <a:off x="1133475" y="1629728"/>
          <a:ext cx="9820275" cy="4752023"/>
        </p:xfrm>
        <a:graphic>
          <a:graphicData uri="http://schemas.openxmlformats.org/drawingml/2006/table">
            <a:tbl>
              <a:tblPr firstRow="1" firstCol="1" bandRow="1"/>
              <a:tblGrid>
                <a:gridCol w="987490">
                  <a:extLst>
                    <a:ext uri="{9D8B030D-6E8A-4147-A177-3AD203B41FA5}">
                      <a16:colId xmlns:a16="http://schemas.microsoft.com/office/drawing/2014/main" val="1932438576"/>
                    </a:ext>
                  </a:extLst>
                </a:gridCol>
                <a:gridCol w="1339415">
                  <a:extLst>
                    <a:ext uri="{9D8B030D-6E8A-4147-A177-3AD203B41FA5}">
                      <a16:colId xmlns:a16="http://schemas.microsoft.com/office/drawing/2014/main" val="3344399303"/>
                    </a:ext>
                  </a:extLst>
                </a:gridCol>
                <a:gridCol w="2035910">
                  <a:extLst>
                    <a:ext uri="{9D8B030D-6E8A-4147-A177-3AD203B41FA5}">
                      <a16:colId xmlns:a16="http://schemas.microsoft.com/office/drawing/2014/main" val="2164946835"/>
                    </a:ext>
                  </a:extLst>
                </a:gridCol>
                <a:gridCol w="5457460">
                  <a:extLst>
                    <a:ext uri="{9D8B030D-6E8A-4147-A177-3AD203B41FA5}">
                      <a16:colId xmlns:a16="http://schemas.microsoft.com/office/drawing/2014/main" val="992386442"/>
                    </a:ext>
                  </a:extLst>
                </a:gridCol>
              </a:tblGrid>
              <a:tr h="117572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Letter: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(letra)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Naam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(nombre)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Voorbeeld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(ejemplo: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egemplo)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Uitspraak  </a:t>
                      </a: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(la pronunciación)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626531"/>
                  </a:ext>
                </a:extLst>
              </a:tr>
              <a:tr h="72016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Ll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Elle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Kalle (kaadje):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(straat)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dj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073453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M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Eme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madre: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moeder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m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799412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N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Ene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nada: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niks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n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906520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Ñ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Eñe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España: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Spanja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nj in Spa</a:t>
                      </a:r>
                      <a:r>
                        <a:rPr lang="nl-NL" sz="20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nj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99532"/>
                  </a:ext>
                </a:extLst>
              </a:tr>
              <a:tr h="70107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O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O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olor: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geur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klank ligt tussen een o in b</a:t>
                      </a:r>
                      <a:r>
                        <a:rPr lang="nl-NL" sz="20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 en oo in b</a:t>
                      </a:r>
                      <a:r>
                        <a:rPr lang="nl-NL" sz="20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oo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277150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P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Pe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padre: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vader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p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91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1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Pronunciación (uitspraak)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1DF54384-E9A8-414D-82ED-8890F1AD3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928905"/>
              </p:ext>
            </p:extLst>
          </p:nvPr>
        </p:nvGraphicFramePr>
        <p:xfrm>
          <a:off x="1104900" y="1381125"/>
          <a:ext cx="10001251" cy="4848223"/>
        </p:xfrm>
        <a:graphic>
          <a:graphicData uri="http://schemas.openxmlformats.org/drawingml/2006/table">
            <a:tbl>
              <a:tblPr firstRow="1" firstCol="1" bandRow="1"/>
              <a:tblGrid>
                <a:gridCol w="1005688">
                  <a:extLst>
                    <a:ext uri="{9D8B030D-6E8A-4147-A177-3AD203B41FA5}">
                      <a16:colId xmlns:a16="http://schemas.microsoft.com/office/drawing/2014/main" val="1241403049"/>
                    </a:ext>
                  </a:extLst>
                </a:gridCol>
                <a:gridCol w="1364099">
                  <a:extLst>
                    <a:ext uri="{9D8B030D-6E8A-4147-A177-3AD203B41FA5}">
                      <a16:colId xmlns:a16="http://schemas.microsoft.com/office/drawing/2014/main" val="2329579401"/>
                    </a:ext>
                  </a:extLst>
                </a:gridCol>
                <a:gridCol w="2073430">
                  <a:extLst>
                    <a:ext uri="{9D8B030D-6E8A-4147-A177-3AD203B41FA5}">
                      <a16:colId xmlns:a16="http://schemas.microsoft.com/office/drawing/2014/main" val="3128055624"/>
                    </a:ext>
                  </a:extLst>
                </a:gridCol>
                <a:gridCol w="5558034">
                  <a:extLst>
                    <a:ext uri="{9D8B030D-6E8A-4147-A177-3AD203B41FA5}">
                      <a16:colId xmlns:a16="http://schemas.microsoft.com/office/drawing/2014/main" val="2140622566"/>
                    </a:ext>
                  </a:extLst>
                </a:gridCol>
              </a:tblGrid>
              <a:tr h="11930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Letter: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(letra)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Naam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(nombre)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voorbeeld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(el ejemplo: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egemplo)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Uitspraak  </a:t>
                      </a: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(la pronunciación)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799043"/>
                  </a:ext>
                </a:extLst>
              </a:tr>
              <a:tr h="128437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Q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Cu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Queso (keso) :</a:t>
                      </a:r>
                      <a:r>
                        <a:rPr lang="es-E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kaas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Quien(Kien):</a:t>
                      </a:r>
                      <a:r>
                        <a:rPr lang="es-ES" sz="20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wie</a:t>
                      </a:r>
                      <a:endParaRPr lang="nl-N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De u wordt niet uitgesproken. De uitspraak is ke,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nl-NL" sz="20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ki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447317"/>
                  </a:ext>
                </a:extLst>
              </a:tr>
              <a:tr h="7307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R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Ere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Rueda (roeeda) :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wiel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een rollende r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358913"/>
                  </a:ext>
                </a:extLst>
              </a:tr>
              <a:tr h="54668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Rr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Ere doble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perro 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hond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een harde r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635792"/>
                  </a:ext>
                </a:extLst>
              </a:tr>
              <a:tr h="54668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S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Ese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Saber:</a:t>
                      </a:r>
                      <a:r>
                        <a:rPr lang="nl-NL" sz="2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nl-NL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weten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658591"/>
                  </a:ext>
                </a:extLst>
              </a:tr>
              <a:tr h="54668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T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todo 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alles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zelfde als een Nederlandse t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90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4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407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Pronunciación (uitspraak)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B2F38CD7-FBDB-4953-9C65-B1E67ECFE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785420"/>
              </p:ext>
            </p:extLst>
          </p:nvPr>
        </p:nvGraphicFramePr>
        <p:xfrm>
          <a:off x="762000" y="1215191"/>
          <a:ext cx="10668000" cy="5505402"/>
        </p:xfrm>
        <a:graphic>
          <a:graphicData uri="http://schemas.openxmlformats.org/drawingml/2006/table">
            <a:tbl>
              <a:tblPr firstRow="1" firstCol="1" bandRow="1"/>
              <a:tblGrid>
                <a:gridCol w="1072735">
                  <a:extLst>
                    <a:ext uri="{9D8B030D-6E8A-4147-A177-3AD203B41FA5}">
                      <a16:colId xmlns:a16="http://schemas.microsoft.com/office/drawing/2014/main" val="1352261917"/>
                    </a:ext>
                  </a:extLst>
                </a:gridCol>
                <a:gridCol w="1455038">
                  <a:extLst>
                    <a:ext uri="{9D8B030D-6E8A-4147-A177-3AD203B41FA5}">
                      <a16:colId xmlns:a16="http://schemas.microsoft.com/office/drawing/2014/main" val="3375389594"/>
                    </a:ext>
                  </a:extLst>
                </a:gridCol>
                <a:gridCol w="2211659">
                  <a:extLst>
                    <a:ext uri="{9D8B030D-6E8A-4147-A177-3AD203B41FA5}">
                      <a16:colId xmlns:a16="http://schemas.microsoft.com/office/drawing/2014/main" val="1221585964"/>
                    </a:ext>
                  </a:extLst>
                </a:gridCol>
                <a:gridCol w="5928568">
                  <a:extLst>
                    <a:ext uri="{9D8B030D-6E8A-4147-A177-3AD203B41FA5}">
                      <a16:colId xmlns:a16="http://schemas.microsoft.com/office/drawing/2014/main" val="238425742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Letter: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(letra)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Naam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(nombre)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voorbeeld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(ejemplo:</a:t>
                      </a: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egemplo)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Uitspraak  </a:t>
                      </a: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(la pronunciación)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27505"/>
                  </a:ext>
                </a:extLst>
              </a:tr>
              <a:tr h="1060828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U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Fruta (froeta):</a:t>
                      </a:r>
                      <a:r>
                        <a:rPr lang="es-E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fruit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es-ES" sz="20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Querer:</a:t>
                      </a:r>
                      <a:r>
                        <a:rPr lang="es-ES" sz="20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E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willen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als een Nederlandse oe in sn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oe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p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onuitgesproken na een q in que en g in gue</a:t>
                      </a: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315758"/>
                  </a:ext>
                </a:extLst>
              </a:tr>
              <a:tr h="55733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V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Uve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kumimoji="0" lang="es-E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Valencia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(Balenthiea)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een b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560319"/>
                  </a:ext>
                </a:extLst>
              </a:tr>
              <a:tr h="41694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W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Uve doble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s-E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Kiwi</a:t>
                      </a:r>
                      <a:r>
                        <a:rPr kumimoji="0" lang="es-E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(kiewie)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Wordt uitgesproken net als in het Engels what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362061"/>
                  </a:ext>
                </a:extLst>
              </a:tr>
              <a:tr h="55733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X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Equis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nl-NL" sz="20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Exacto (eksacto)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: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nl-NL" sz="2000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Precies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een Nederlandse x of ks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02689"/>
                  </a:ext>
                </a:extLst>
              </a:tr>
              <a:tr h="104816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Y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Ye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Y griega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Yo: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ik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y :</a:t>
                      </a:r>
                      <a:r>
                        <a:rPr lang="nl-NL" sz="200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 en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as j in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j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ammer, in sommige delen van Latijns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Amerika als een sh een losse y als i in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iet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506113"/>
                  </a:ext>
                </a:extLst>
              </a:tr>
              <a:tr h="66921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 Z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Zeta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Zapato (thapato)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: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schoenen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als th in het Engelse woord </a:t>
                      </a:r>
                      <a:r>
                        <a:rPr lang="nl-NL" sz="20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th</a:t>
                      </a: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ink, merk op: in Latijns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Amerika als een s 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240" marR="15240" marT="15240" marB="15240" anchor="ctr">
                    <a:lnL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060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7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Letras diferentes/letters die anders zijn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09CC9E-8095-44F2-B450-3CE66E40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162050"/>
            <a:ext cx="11772900" cy="5014913"/>
          </a:xfrm>
        </p:spPr>
        <p:txBody>
          <a:bodyPr>
            <a:normAutofit fontScale="25000" lnSpcReduction="20000"/>
          </a:bodyPr>
          <a:lstStyle/>
          <a:p>
            <a:endParaRPr lang="nl-NL" sz="3300" dirty="0"/>
          </a:p>
          <a:p>
            <a:r>
              <a:rPr lang="nl-NL" sz="8000" dirty="0"/>
              <a:t>C: in het Spaans hebben 2 soorten c.</a:t>
            </a:r>
          </a:p>
          <a:p>
            <a:pPr marL="0" indent="0">
              <a:buNone/>
            </a:pPr>
            <a:r>
              <a:rPr lang="nl-NL" sz="8000" dirty="0"/>
              <a:t>1. </a:t>
            </a:r>
            <a:r>
              <a:rPr lang="nl-NL" sz="8000" dirty="0">
                <a:highlight>
                  <a:srgbClr val="00FF00"/>
                </a:highlight>
              </a:rPr>
              <a:t>K-klank</a:t>
            </a:r>
            <a:r>
              <a:rPr lang="nl-NL" sz="8000" dirty="0"/>
              <a:t>, klinkt als de k, de k-klank horen we in de volgende combinaties: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Ca</a:t>
            </a:r>
            <a:r>
              <a:rPr lang="nl-NL" sz="8000" dirty="0"/>
              <a:t>sa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Que</a:t>
            </a:r>
            <a:r>
              <a:rPr lang="nl-NL" sz="8000" dirty="0"/>
              <a:t>so(de u spreken we niet uit)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Qui</a:t>
            </a:r>
            <a:r>
              <a:rPr lang="nl-NL" sz="8000" dirty="0"/>
              <a:t>en (de u spreken we niet uit)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Co</a:t>
            </a:r>
            <a:r>
              <a:rPr lang="nl-NL" sz="8000" dirty="0"/>
              <a:t>cina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Cu</a:t>
            </a:r>
            <a:r>
              <a:rPr lang="nl-NL" sz="8000" dirty="0"/>
              <a:t>ento</a:t>
            </a:r>
          </a:p>
          <a:p>
            <a:pPr marL="0" indent="0">
              <a:buNone/>
            </a:pPr>
            <a:endParaRPr lang="nl-NL" sz="8000" dirty="0"/>
          </a:p>
          <a:p>
            <a:pPr marL="0" indent="0">
              <a:buNone/>
            </a:pPr>
            <a:r>
              <a:rPr lang="nl-NL" sz="8000" dirty="0"/>
              <a:t>2. </a:t>
            </a:r>
            <a:r>
              <a:rPr lang="nl-NL" sz="8000" dirty="0">
                <a:highlight>
                  <a:srgbClr val="00FFFF"/>
                </a:highlight>
              </a:rPr>
              <a:t>TH-klank, </a:t>
            </a:r>
            <a:r>
              <a:rPr lang="nl-NL" sz="8000" dirty="0"/>
              <a:t>klinkt als de th in het </a:t>
            </a:r>
            <a:r>
              <a:rPr lang="nl-NL" sz="8000" dirty="0">
                <a:highlight>
                  <a:srgbClr val="00FFFF"/>
                </a:highlight>
              </a:rPr>
              <a:t>Engelse woord thinking</a:t>
            </a:r>
            <a:r>
              <a:rPr lang="nl-NL" sz="8000" dirty="0"/>
              <a:t>. De th-klank horen we in de volgende combinaties: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Za</a:t>
            </a:r>
            <a:r>
              <a:rPr lang="nl-NL" sz="8000" dirty="0"/>
              <a:t>pato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Ce</a:t>
            </a:r>
            <a:r>
              <a:rPr lang="nl-NL" sz="8000" dirty="0"/>
              <a:t>reza/</a:t>
            </a:r>
            <a:r>
              <a:rPr lang="nl-NL" sz="8000" dirty="0">
                <a:highlight>
                  <a:srgbClr val="00FFFF"/>
                </a:highlight>
              </a:rPr>
              <a:t>Ze</a:t>
            </a:r>
            <a:r>
              <a:rPr lang="nl-NL" sz="8000" dirty="0"/>
              <a:t>ta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Ci</a:t>
            </a:r>
            <a:r>
              <a:rPr lang="nl-NL" sz="8000" dirty="0"/>
              <a:t>udad/</a:t>
            </a:r>
            <a:r>
              <a:rPr lang="nl-NL" sz="8000" dirty="0">
                <a:highlight>
                  <a:srgbClr val="00FFFF"/>
                </a:highlight>
              </a:rPr>
              <a:t>Zi</a:t>
            </a:r>
            <a:r>
              <a:rPr lang="nl-NL" sz="8000" dirty="0"/>
              <a:t>nc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Zo</a:t>
            </a:r>
            <a:r>
              <a:rPr lang="nl-NL" sz="8000" dirty="0"/>
              <a:t>na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Zu</a:t>
            </a:r>
            <a:r>
              <a:rPr lang="nl-NL" sz="8000" dirty="0"/>
              <a:t>mo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>
              <a:highlight>
                <a:srgbClr val="00FF00"/>
              </a:highlight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334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Letras diferentes/letters die anders zijn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09CC9E-8095-44F2-B450-3CE66E40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2050"/>
            <a:ext cx="11315700" cy="5014913"/>
          </a:xfrm>
        </p:spPr>
        <p:txBody>
          <a:bodyPr>
            <a:normAutofit fontScale="25000" lnSpcReduction="20000"/>
          </a:bodyPr>
          <a:lstStyle/>
          <a:p>
            <a:endParaRPr lang="nl-NL" sz="3300" dirty="0"/>
          </a:p>
          <a:p>
            <a:r>
              <a:rPr lang="nl-NL" sz="8000" dirty="0"/>
              <a:t>G: in het Spaans hebben 2 soorten g.</a:t>
            </a:r>
          </a:p>
          <a:p>
            <a:pPr marL="0" indent="0">
              <a:buNone/>
            </a:pPr>
            <a:r>
              <a:rPr lang="nl-NL" sz="8000" dirty="0"/>
              <a:t>1. </a:t>
            </a:r>
            <a:r>
              <a:rPr lang="nl-NL" sz="8000" dirty="0">
                <a:highlight>
                  <a:srgbClr val="00FF00"/>
                </a:highlight>
              </a:rPr>
              <a:t>Zachte g</a:t>
            </a:r>
            <a:r>
              <a:rPr lang="nl-NL" sz="8000" dirty="0"/>
              <a:t>, klinkt als de g in het </a:t>
            </a:r>
            <a:r>
              <a:rPr lang="nl-NL" sz="8000" dirty="0">
                <a:highlight>
                  <a:srgbClr val="00FF00"/>
                </a:highlight>
              </a:rPr>
              <a:t>Engelse woord good</a:t>
            </a:r>
            <a:r>
              <a:rPr lang="nl-NL" sz="8000" dirty="0"/>
              <a:t>. De zachte g horen we in de volgende combinaties: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Ga</a:t>
            </a:r>
            <a:r>
              <a:rPr lang="nl-NL" sz="8000" dirty="0"/>
              <a:t>to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Gue</a:t>
            </a:r>
            <a:r>
              <a:rPr lang="nl-NL" sz="8000" dirty="0"/>
              <a:t>rra (de u spreken we niet uit)         }l     </a:t>
            </a:r>
            <a:r>
              <a:rPr lang="nl-NL" sz="8000" i="1" dirty="0"/>
              <a:t>let op: in sommige woorden zoals pin</a:t>
            </a:r>
            <a:r>
              <a:rPr lang="nl-NL" sz="8000" i="1" dirty="0">
                <a:highlight>
                  <a:srgbClr val="FF00FF"/>
                </a:highlight>
              </a:rPr>
              <a:t>güi</a:t>
            </a:r>
            <a:r>
              <a:rPr lang="nl-NL" sz="8000" i="1" dirty="0"/>
              <a:t>no of ver</a:t>
            </a:r>
            <a:r>
              <a:rPr lang="nl-NL" sz="8000" i="1" dirty="0">
                <a:highlight>
                  <a:srgbClr val="FF00FF"/>
                </a:highlight>
              </a:rPr>
              <a:t>güe</a:t>
            </a:r>
            <a:r>
              <a:rPr lang="nl-NL" sz="8000" i="1" dirty="0"/>
              <a:t>nza horen 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Gui</a:t>
            </a:r>
            <a:r>
              <a:rPr lang="nl-NL" sz="8000" dirty="0"/>
              <a:t>tarra (de u spreken we niet uit)               </a:t>
            </a:r>
            <a:r>
              <a:rPr lang="nl-NL" sz="8000" i="1" dirty="0"/>
              <a:t>we de u wel, maar dan krijgt de u een trema erop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Go</a:t>
            </a:r>
            <a:r>
              <a:rPr lang="nl-NL" sz="8000" dirty="0"/>
              <a:t>rila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00"/>
                </a:highlight>
              </a:rPr>
              <a:t>Gu</a:t>
            </a:r>
            <a:r>
              <a:rPr lang="nl-NL" sz="8000" dirty="0"/>
              <a:t>ante</a:t>
            </a:r>
          </a:p>
          <a:p>
            <a:pPr marL="0" indent="0">
              <a:buNone/>
            </a:pPr>
            <a:endParaRPr lang="nl-NL" sz="8000" dirty="0"/>
          </a:p>
          <a:p>
            <a:pPr marL="0" indent="0">
              <a:buNone/>
            </a:pPr>
            <a:r>
              <a:rPr lang="nl-NL" sz="8000" dirty="0"/>
              <a:t>2. </a:t>
            </a:r>
            <a:r>
              <a:rPr lang="nl-NL" sz="8000" dirty="0">
                <a:highlight>
                  <a:srgbClr val="00FFFF"/>
                </a:highlight>
              </a:rPr>
              <a:t>Harde g, </a:t>
            </a:r>
            <a:r>
              <a:rPr lang="nl-NL" sz="8000" dirty="0"/>
              <a:t>klinkt als de g in het </a:t>
            </a:r>
            <a:r>
              <a:rPr lang="nl-NL" sz="8000" dirty="0">
                <a:highlight>
                  <a:srgbClr val="00FFFF"/>
                </a:highlight>
              </a:rPr>
              <a:t>Nederlandse woord goed</a:t>
            </a:r>
            <a:r>
              <a:rPr lang="nl-NL" sz="8000" dirty="0"/>
              <a:t>. De harde g horen we in de volgende combinaties: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Ja</a:t>
            </a:r>
            <a:r>
              <a:rPr lang="nl-NL" sz="8000" dirty="0"/>
              <a:t>món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Je</a:t>
            </a:r>
            <a:r>
              <a:rPr lang="nl-NL" sz="8000" dirty="0"/>
              <a:t>fe/</a:t>
            </a:r>
            <a:r>
              <a:rPr lang="nl-NL" sz="8000" dirty="0">
                <a:highlight>
                  <a:srgbClr val="00FFFF"/>
                </a:highlight>
              </a:rPr>
              <a:t>Ge</a:t>
            </a:r>
            <a:r>
              <a:rPr lang="nl-NL" sz="8000" dirty="0"/>
              <a:t>nial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Ji</a:t>
            </a:r>
            <a:r>
              <a:rPr lang="nl-NL" sz="8000" dirty="0"/>
              <a:t>rafa/</a:t>
            </a:r>
            <a:r>
              <a:rPr lang="nl-NL" sz="8000" dirty="0">
                <a:highlight>
                  <a:srgbClr val="00FFFF"/>
                </a:highlight>
              </a:rPr>
              <a:t>Gi</a:t>
            </a:r>
            <a:r>
              <a:rPr lang="nl-NL" sz="8000" dirty="0"/>
              <a:t>gante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Jo</a:t>
            </a:r>
            <a:r>
              <a:rPr lang="nl-NL" sz="8000" dirty="0"/>
              <a:t>ta</a:t>
            </a:r>
          </a:p>
          <a:p>
            <a:pPr>
              <a:buFontTx/>
              <a:buChar char="-"/>
            </a:pPr>
            <a:r>
              <a:rPr lang="nl-NL" sz="8000" dirty="0">
                <a:highlight>
                  <a:srgbClr val="00FFFF"/>
                </a:highlight>
              </a:rPr>
              <a:t>Ju</a:t>
            </a:r>
            <a:r>
              <a:rPr lang="nl-NL" sz="8000" dirty="0"/>
              <a:t>lio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>
              <a:highlight>
                <a:srgbClr val="00FF00"/>
              </a:highlight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F66831A-32E0-42A5-B0F1-D8B440AFA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20" y="2062644"/>
            <a:ext cx="802640" cy="108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537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1097</Words>
  <Application>Microsoft Office PowerPoint</Application>
  <PresentationFormat>Breedbeeld</PresentationFormat>
  <Paragraphs>284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Kantoorthema</vt:lpstr>
      <vt:lpstr>PowerPoint-presentatie</vt:lpstr>
      <vt:lpstr>¿Qué vamos a aprender hoy? Wat gaan we vandaag leren?</vt:lpstr>
      <vt:lpstr>1. Pronunciación/uitspraak</vt:lpstr>
      <vt:lpstr>1. Pronunciación (uitspraak)</vt:lpstr>
      <vt:lpstr>1. Pronunciación (uitspraak)</vt:lpstr>
      <vt:lpstr>1. Pronunciación (uitspraak)</vt:lpstr>
      <vt:lpstr>1. Pronunciación (uitspraak)</vt:lpstr>
      <vt:lpstr>2. Letras diferentes/letters die anders zijn </vt:lpstr>
      <vt:lpstr>2. Letras diferentes/letters die anders zijn </vt:lpstr>
      <vt:lpstr>2. Letras diferentes/letters die anders zijn </vt:lpstr>
      <vt:lpstr>3. Deletrear/spellen </vt:lpstr>
      <vt:lpstr>4. Dar tu correo electrónico/mail doorgeven</vt:lpstr>
      <vt:lpstr>¿Qué hemos aprendido hoy? Wat hebben we vandaag geleerd</vt:lpstr>
      <vt:lpstr>¡Hasta pronto!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Palacios Gonzalez</dc:creator>
  <cp:lastModifiedBy>Rosa Agusti</cp:lastModifiedBy>
  <cp:revision>31</cp:revision>
  <dcterms:created xsi:type="dcterms:W3CDTF">2021-12-21T15:53:26Z</dcterms:created>
  <dcterms:modified xsi:type="dcterms:W3CDTF">2021-12-23T20:16:02Z</dcterms:modified>
</cp:coreProperties>
</file>