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A37726-B108-4A81-8447-9F8260A79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E937D5C-4A7E-4F01-9F6E-6D96EB884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69B7B4-6B71-46B6-893C-9BC3C7EF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166AD5-5D7F-4EA3-BA91-7FB1D877A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E2FED-093C-4BD6-8E4F-589E5E89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10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080FC-AA77-49C1-B737-44ACB013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F90040-FB01-465D-B75F-739FE0A06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2BB88D-CF7D-4DC3-9D61-D022F3D98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344BD3-D759-46A4-B426-38030979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7E11AF-7236-426C-AE68-41BE218E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76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15999C7-E575-4293-A0C5-FEB80ECD2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F1C95F-A639-499B-9A16-3423420B4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E38EBF-8B5C-4F11-B720-5201D9E9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2EBB77-0B74-4556-BEB1-1C6649F36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BDF0AE-3362-41F7-9D98-E993944A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6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1687C-8093-45F6-B34D-5B518CD85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FCADE2-89AE-41CC-835E-4581CD9FD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B610B0-6F39-45FB-93D3-57188261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912396-2741-40D7-918B-A6EAF889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559E78-C471-437A-96CF-1F521183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12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11361-58DD-4F4B-BE2E-6039D6C9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3734DF-103A-4C7D-B314-C3490B2FA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618FD0-35CA-4F10-BD28-1E9BB3A5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C39DE6-DF36-416D-B3FF-9CB79AC8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DAB836-2ACE-4E96-B2EB-677B3F6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34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6BEC3-21A0-4CA1-B3C1-9582DD80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C90DAE-EA20-4D8F-AEEB-DB7F8D100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198511-D237-4B8C-B86F-4A667FCE9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518712-64B0-40A2-BC79-1FB37C52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02068E-E261-4344-B461-2AE40111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DF2C55-20BA-4C33-986D-BDC3899F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33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73419C-E563-493B-AF78-B87034092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40DAEA-DB65-40F6-8027-72FCCA11F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8AEE944-55B4-4B87-88F7-719A22F30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E8C9B8-C1CC-4D55-A73D-3FD0B3189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D3DA87D-6FD8-4255-9E50-59D041C79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FAE2614-CA3D-4EA9-BE9D-3BE45CF7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F350B1-1A05-4A04-B08E-8F5034AA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BB6E0DF-444A-49E9-A6A4-A1109BF5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55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B6DF3B-DAD4-4A3B-9523-51BDDB4F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06B0F06-D2EB-4A0E-893D-60C35523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90B422-AD9A-4B27-9734-AFDAA39C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E8823DC-990F-42A3-94FF-A4D168AA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5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C26B088-8636-430E-96BF-BE59007F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10DF94-C1EC-4354-9BE0-474AC00E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DF4B33-1A84-4B42-8F30-80083D71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91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6CEC0-3796-46B7-95C5-9141E15C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321410-A996-4C44-8098-F4B3A5764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77CCA9-D6C4-4C69-A864-1E9C42438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AC35BF-BD3B-4869-BC13-6F26ADC6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675BC0-AAD5-428A-BD67-EC84A68D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CCB21A-8F84-4211-B787-36E34860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84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29E24-02E3-4D2F-8FCA-5FB40FFC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303F299-41AF-4B9E-AB8A-AFA7BD53A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B3576F9-5F81-4682-9DC9-0D4E437ED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D7F175-CCD5-4A8B-97EE-342CAD38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3852E9-81A7-423D-B3BE-4F2136CF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B36C96-8503-48C4-869D-CBA17CBD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33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E176BB0-1E54-4FB2-855D-FC019D70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F761C0-352A-4478-9E27-2C7A02CF2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C23E5D-C487-4322-BFC8-ABC12733E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329-D9D0-419F-AF29-21F3AFBF3F30}" type="datetimeFigureOut">
              <a:rPr lang="nl-NL" smtClean="0"/>
              <a:t>28-3-2022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FDCF98-4156-459D-8E66-26E2EBB38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77D872-1EB0-4043-A49C-DD24A80A2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1CBD4-4BA6-4125-821F-DCC715FC52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70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FEA3573-0C43-48C9-9337-0E132976D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1" y="457200"/>
            <a:ext cx="1056639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7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4A85F6-F40A-49B1-8E16-870C3FACC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86855"/>
            <a:ext cx="5528016" cy="338749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¿</a:t>
            </a:r>
            <a:r>
              <a:rPr lang="en-US" sz="31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Qué</a:t>
            </a:r>
            <a: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1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vamos</a:t>
            </a:r>
            <a: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en-US" sz="31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aprender</a:t>
            </a:r>
            <a: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hoy?</a:t>
            </a:r>
            <a:b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31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gaan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we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vandaag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leren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60189F-67E2-4F05-B6DD-7730B20BE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8347" y="-2"/>
            <a:ext cx="6602887" cy="15569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sz="3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Los </a:t>
            </a:r>
            <a:r>
              <a:rPr lang="en-US" sz="32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Pronombres</a:t>
            </a:r>
            <a:r>
              <a:rPr lang="en-US" sz="32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Interrogativos</a:t>
            </a:r>
            <a:endParaRPr lang="en-US" sz="32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err="1">
                <a:solidFill>
                  <a:srgbClr val="002060"/>
                </a:solidFill>
                <a:cs typeface="Aharoni" panose="02010803020104030203" pitchFamily="2" charset="-79"/>
              </a:rPr>
              <a:t>Vragende</a:t>
            </a:r>
            <a:r>
              <a:rPr lang="en-US" dirty="0">
                <a:solidFill>
                  <a:srgbClr val="002060"/>
                </a:solidFill>
                <a:cs typeface="Aharoni" panose="02010803020104030203" pitchFamily="2" charset="-79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Aharoni" panose="02010803020104030203" pitchFamily="2" charset="-79"/>
              </a:rPr>
              <a:t>voornaamwoorden</a:t>
            </a:r>
            <a:endParaRPr lang="en-US" dirty="0">
              <a:solidFill>
                <a:srgbClr val="002060"/>
              </a:solidFill>
              <a:cs typeface="Aharoni" panose="02010803020104030203" pitchFamily="2" charset="-79"/>
            </a:endParaRPr>
          </a:p>
          <a:p>
            <a:pPr algn="l"/>
            <a:endParaRPr lang="en-US" sz="320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5F9571A-0BAA-48FE-86AD-9AACDB77CFC8}"/>
              </a:ext>
            </a:extLst>
          </p:cNvPr>
          <p:cNvSpPr txBox="1"/>
          <p:nvPr/>
        </p:nvSpPr>
        <p:spPr>
          <a:xfrm>
            <a:off x="5528016" y="1705232"/>
            <a:ext cx="6663218" cy="6325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Dónde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          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Cuál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                                </a:t>
            </a:r>
          </a:p>
          <a:p>
            <a:pPr marL="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Cuándo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Qué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                  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Cómo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      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¿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Quién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4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533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F9556E-1DFA-48A3-B226-429413072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Los </a:t>
            </a:r>
            <a:r>
              <a:rPr lang="en-US" sz="40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Pronombres</a:t>
            </a:r>
            <a:r>
              <a:rPr lang="en-US" sz="40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40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nterrogativos</a:t>
            </a:r>
            <a:endParaRPr lang="en-US" sz="4000" kern="1200" dirty="0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6E0B8D-3777-4251-9557-A1EB12051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1594022"/>
            <a:ext cx="12192000" cy="5115697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8" name="Tabel 8">
            <a:extLst>
              <a:ext uri="{FF2B5EF4-FFF2-40B4-BE49-F238E27FC236}">
                <a16:creationId xmlns:a16="http://schemas.microsoft.com/office/drawing/2014/main" id="{2DCE93BE-842C-4236-B139-CA94D5889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66646"/>
              </p:ext>
            </p:extLst>
          </p:nvPr>
        </p:nvGraphicFramePr>
        <p:xfrm>
          <a:off x="-37071" y="1593528"/>
          <a:ext cx="12229071" cy="530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2963">
                  <a:extLst>
                    <a:ext uri="{9D8B030D-6E8A-4147-A177-3AD203B41FA5}">
                      <a16:colId xmlns:a16="http://schemas.microsoft.com/office/drawing/2014/main" val="2989129195"/>
                    </a:ext>
                  </a:extLst>
                </a:gridCol>
                <a:gridCol w="6446108">
                  <a:extLst>
                    <a:ext uri="{9D8B030D-6E8A-4147-A177-3AD203B41FA5}">
                      <a16:colId xmlns:a16="http://schemas.microsoft.com/office/drawing/2014/main" val="264888315"/>
                    </a:ext>
                  </a:extLst>
                </a:gridCol>
              </a:tblGrid>
              <a:tr h="1344489">
                <a:tc>
                  <a:txBody>
                    <a:bodyPr/>
                    <a:lstStyle/>
                    <a:p>
                      <a:endParaRPr lang="nl-NL" sz="19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        ¿Qué? + </a:t>
                      </a:r>
                      <a:r>
                        <a:rPr lang="nl-NL" sz="33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ww</a:t>
                      </a:r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 ¿Qué </a:t>
                      </a:r>
                      <a:r>
                        <a:rPr lang="nl-NL" sz="33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haces</a:t>
                      </a:r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?</a:t>
                      </a:r>
                    </a:p>
                    <a:p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     ¿Qué? +</a:t>
                      </a:r>
                      <a:r>
                        <a:rPr lang="nl-NL" sz="33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znw</a:t>
                      </a:r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 ¿Qué </a:t>
                      </a:r>
                      <a:r>
                        <a:rPr lang="nl-NL" sz="33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color</a:t>
                      </a:r>
                      <a:r>
                        <a:rPr lang="nl-NL" sz="3300" b="0" dirty="0">
                          <a:solidFill>
                            <a:srgbClr val="002060"/>
                          </a:solidFill>
                          <a:latin typeface="+mn-lt"/>
                        </a:rPr>
                        <a:t> es?</a:t>
                      </a: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endParaRPr lang="nl-NL" sz="19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nl-NL" sz="3300" b="0" dirty="0">
                          <a:solidFill>
                            <a:srgbClr val="002060"/>
                          </a:solidFill>
                        </a:rPr>
                        <a:t>          Wat?  Wat doet je?</a:t>
                      </a:r>
                    </a:p>
                    <a:p>
                      <a:r>
                        <a:rPr lang="nl-NL" sz="3300" b="0" dirty="0">
                          <a:solidFill>
                            <a:srgbClr val="002060"/>
                          </a:solidFill>
                        </a:rPr>
                        <a:t>          Welke kleur is?</a:t>
                      </a: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851347290"/>
                  </a:ext>
                </a:extLst>
              </a:tr>
              <a:tr h="1306661"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  <a:latin typeface="+mn-lt"/>
                        </a:rPr>
                        <a:t>      </a:t>
                      </a:r>
                    </a:p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  <a:latin typeface="+mn-lt"/>
                        </a:rPr>
                        <a:t>     ¿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  <a:latin typeface="+mn-lt"/>
                        </a:rPr>
                        <a:t>Quién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  <a:latin typeface="+mn-lt"/>
                        </a:rPr>
                        <a:t>?        ¿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  <a:latin typeface="+mn-lt"/>
                        </a:rPr>
                        <a:t>Quién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  <a:latin typeface="+mn-lt"/>
                        </a:rPr>
                        <a:t>eres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  <a:latin typeface="+mn-lt"/>
                        </a:rPr>
                        <a:t> tú?</a:t>
                      </a: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     </a:t>
                      </a:r>
                    </a:p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    Wie? Wie ben je?</a:t>
                      </a: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349214734"/>
                  </a:ext>
                </a:extLst>
              </a:tr>
              <a:tr h="1323662"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      ¿Cómo 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</a:rPr>
                        <a:t>estás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endParaRPr lang="nl-NL" sz="3300" dirty="0">
                        <a:solidFill>
                          <a:srgbClr val="002060"/>
                        </a:solidFill>
                      </a:endParaRP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 Hoe gaat het met je?</a:t>
                      </a: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2712563075"/>
                  </a:ext>
                </a:extLst>
              </a:tr>
              <a:tr h="1289659"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        ¿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</a:rPr>
                        <a:t>Dónde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</a:rPr>
                        <a:t>vas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   Waar gaat  je heen?</a:t>
                      </a: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672908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9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F9556E-1DFA-48A3-B226-429413072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Los </a:t>
            </a:r>
            <a:r>
              <a:rPr lang="en-US" sz="40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40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ronombres</a:t>
            </a:r>
            <a:r>
              <a:rPr lang="en-US" sz="4000" kern="1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sz="4000" kern="1200" dirty="0" err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nterrogativos</a:t>
            </a:r>
            <a:endParaRPr lang="en-US" sz="4000" kern="1200" dirty="0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6E0B8D-3777-4251-9557-A1EB12051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1594022"/>
            <a:ext cx="12192000" cy="5115697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8" name="Tabel 8">
            <a:extLst>
              <a:ext uri="{FF2B5EF4-FFF2-40B4-BE49-F238E27FC236}">
                <a16:creationId xmlns:a16="http://schemas.microsoft.com/office/drawing/2014/main" id="{2DCE93BE-842C-4236-B139-CA94D5889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74637"/>
              </p:ext>
            </p:extLst>
          </p:nvPr>
        </p:nvGraphicFramePr>
        <p:xfrm>
          <a:off x="0" y="1593531"/>
          <a:ext cx="12191999" cy="5631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6151">
                  <a:extLst>
                    <a:ext uri="{9D8B030D-6E8A-4147-A177-3AD203B41FA5}">
                      <a16:colId xmlns:a16="http://schemas.microsoft.com/office/drawing/2014/main" val="2989129195"/>
                    </a:ext>
                  </a:extLst>
                </a:gridCol>
                <a:gridCol w="5605848">
                  <a:extLst>
                    <a:ext uri="{9D8B030D-6E8A-4147-A177-3AD203B41FA5}">
                      <a16:colId xmlns:a16="http://schemas.microsoft.com/office/drawing/2014/main" val="264888315"/>
                    </a:ext>
                  </a:extLst>
                </a:gridCol>
              </a:tblGrid>
              <a:tr h="1553933">
                <a:tc>
                  <a:txBody>
                    <a:bodyPr/>
                    <a:lstStyle/>
                    <a:p>
                      <a:endParaRPr lang="nl-NL" sz="19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s-ES" sz="3300" b="0" dirty="0">
                          <a:solidFill>
                            <a:schemeClr val="bg1"/>
                          </a:solidFill>
                          <a:latin typeface="+mn-lt"/>
                        </a:rPr>
                        <a:t>¿Cuál? ¿Cuál es tu coche?</a:t>
                      </a:r>
                    </a:p>
                    <a:p>
                      <a:r>
                        <a:rPr lang="es-ES" sz="3300" b="0" dirty="0">
                          <a:solidFill>
                            <a:schemeClr val="bg1"/>
                          </a:solidFill>
                          <a:latin typeface="+mn-lt"/>
                        </a:rPr>
                        <a:t>¿Cuáles? ¿Cuáles son tus coches?</a:t>
                      </a:r>
                    </a:p>
                    <a:p>
                      <a:r>
                        <a:rPr lang="nl-NL" sz="33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b="0" dirty="0">
                          <a:solidFill>
                            <a:schemeClr val="bg1"/>
                          </a:solidFill>
                        </a:rPr>
                        <a:t>Welke? welke is je auto?</a:t>
                      </a:r>
                    </a:p>
                    <a:p>
                      <a:endParaRPr lang="nl-NL" sz="3300" b="0" dirty="0">
                        <a:solidFill>
                          <a:srgbClr val="002060"/>
                        </a:solidFill>
                      </a:endParaRP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851347290"/>
                  </a:ext>
                </a:extLst>
              </a:tr>
              <a:tr h="1729112">
                <a:tc>
                  <a:txBody>
                    <a:bodyPr/>
                    <a:lstStyle/>
                    <a:p>
                      <a:r>
                        <a:rPr lang="es-ES" sz="3300" dirty="0">
                          <a:solidFill>
                            <a:srgbClr val="002060"/>
                          </a:solidFill>
                          <a:latin typeface="+mn-lt"/>
                        </a:rPr>
                        <a:t>¿Cuánto/a? + </a:t>
                      </a:r>
                      <a:r>
                        <a:rPr lang="es-ES" sz="2800" dirty="0">
                          <a:solidFill>
                            <a:srgbClr val="002060"/>
                          </a:solidFill>
                          <a:latin typeface="+mn-lt"/>
                        </a:rPr>
                        <a:t>WW</a:t>
                      </a:r>
                      <a:r>
                        <a:rPr lang="es-ES" sz="3300" dirty="0">
                          <a:solidFill>
                            <a:srgbClr val="002060"/>
                          </a:solidFill>
                          <a:latin typeface="+mn-lt"/>
                        </a:rPr>
                        <a:t>  ¿Cuánto cuesta?</a:t>
                      </a:r>
                    </a:p>
                    <a:p>
                      <a:r>
                        <a:rPr lang="es-ES" sz="3300" dirty="0">
                          <a:solidFill>
                            <a:srgbClr val="002060"/>
                          </a:solidFill>
                          <a:latin typeface="+mn-lt"/>
                        </a:rPr>
                        <a:t>Cuántos/as?+</a:t>
                      </a:r>
                      <a:r>
                        <a:rPr lang="es-ES" sz="2800" dirty="0">
                          <a:solidFill>
                            <a:srgbClr val="002060"/>
                          </a:solidFill>
                          <a:latin typeface="+mn-lt"/>
                        </a:rPr>
                        <a:t>ZNW</a:t>
                      </a:r>
                      <a:r>
                        <a:rPr lang="es-ES" sz="3300" dirty="0">
                          <a:solidFill>
                            <a:srgbClr val="002060"/>
                          </a:solidFill>
                          <a:latin typeface="+mn-lt"/>
                        </a:rPr>
                        <a:t>¿Cuantos gatos hay? </a:t>
                      </a:r>
                    </a:p>
                    <a:p>
                      <a:endParaRPr lang="nl-NL" sz="33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Hoeveel? Hoeveel kost het?</a:t>
                      </a:r>
                    </a:p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Hoeveel katten er zijn?</a:t>
                      </a:r>
                    </a:p>
                    <a:p>
                      <a:endParaRPr lang="nl-NL" sz="3300" dirty="0">
                        <a:solidFill>
                          <a:srgbClr val="002060"/>
                        </a:solidFill>
                      </a:endParaRP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349214734"/>
                  </a:ext>
                </a:extLst>
              </a:tr>
              <a:tr h="672010"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  ¿ Por qué </a:t>
                      </a:r>
                      <a:r>
                        <a:rPr lang="nl-NL" sz="3300" dirty="0" err="1">
                          <a:solidFill>
                            <a:srgbClr val="002060"/>
                          </a:solidFill>
                        </a:rPr>
                        <a:t>llegas</a:t>
                      </a:r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 tarde?</a:t>
                      </a: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r>
                        <a:rPr lang="nl-NL" sz="3300" dirty="0">
                          <a:solidFill>
                            <a:srgbClr val="002060"/>
                          </a:solidFill>
                        </a:rPr>
                        <a:t>Waarom ben je laat?</a:t>
                      </a: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2712563075"/>
                  </a:ext>
                </a:extLst>
              </a:tr>
              <a:tr h="960548">
                <a:tc>
                  <a:txBody>
                    <a:bodyPr/>
                    <a:lstStyle/>
                    <a:p>
                      <a:endParaRPr lang="nl-NL" sz="3300" dirty="0">
                        <a:solidFill>
                          <a:srgbClr val="002060"/>
                        </a:solidFill>
                      </a:endParaRPr>
                    </a:p>
                  </a:txBody>
                  <a:tcPr marL="94298" marR="94298" marT="47149" marB="47149"/>
                </a:tc>
                <a:tc>
                  <a:txBody>
                    <a:bodyPr/>
                    <a:lstStyle/>
                    <a:p>
                      <a:endParaRPr lang="nl-NL" sz="3300" dirty="0">
                        <a:solidFill>
                          <a:srgbClr val="002060"/>
                        </a:solidFill>
                      </a:endParaRPr>
                    </a:p>
                  </a:txBody>
                  <a:tcPr marL="94298" marR="94298" marT="47149" marB="47149"/>
                </a:tc>
                <a:extLst>
                  <a:ext uri="{0D108BD9-81ED-4DB2-BD59-A6C34878D82A}">
                    <a16:rowId xmlns:a16="http://schemas.microsoft.com/office/drawing/2014/main" val="1672908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3047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203</Words>
  <Application>Microsoft Office PowerPoint</Application>
  <PresentationFormat>Breedbeeld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Kantoorthema</vt:lpstr>
      <vt:lpstr>PowerPoint-presentatie</vt:lpstr>
      <vt:lpstr>        ¿Qué vamos a aprender hoy?     Wat gaan we vandaag leren?</vt:lpstr>
      <vt:lpstr>     Los Pronombres Interrogativos</vt:lpstr>
      <vt:lpstr>     Los Pronombres Interrogativos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Ingrid Cereceda Céspedes</dc:creator>
  <cp:lastModifiedBy>Rosa Agusti</cp:lastModifiedBy>
  <cp:revision>2</cp:revision>
  <dcterms:created xsi:type="dcterms:W3CDTF">2022-01-04T15:45:05Z</dcterms:created>
  <dcterms:modified xsi:type="dcterms:W3CDTF">2022-03-28T17:15:39Z</dcterms:modified>
</cp:coreProperties>
</file>