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2" autoAdjust="0"/>
    <p:restoredTop sz="94660"/>
  </p:normalViewPr>
  <p:slideViewPr>
    <p:cSldViewPr snapToGrid="0">
      <p:cViewPr varScale="1">
        <p:scale>
          <a:sx n="80" d="100"/>
          <a:sy n="80" d="100"/>
        </p:scale>
        <p:origin x="67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D0933D-D532-459D-8D9F-69593D055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49F396C-7456-4F7C-8E7E-EA0BA14E5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51A5CF-BC10-4B7C-BA58-9BB101826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75D5-AF2C-4F71-A17E-4685E8F047CF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6CE8450-3DE8-4F76-A3F1-BF708B23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637C00-B62F-4BF9-A805-30BDD96EF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D61-A654-4DCB-A2F4-99DA9828D8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4947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D02881-3320-4316-84FB-AC69107C8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E4514B0-952C-48AF-BB04-DB5A91E92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129921-C432-4FE1-B571-61573483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75D5-AF2C-4F71-A17E-4685E8F047CF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829D48-D021-48CB-9123-26C76BBA7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A469D2-9B4E-4D02-AEC2-E50FBBCD3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D61-A654-4DCB-A2F4-99DA9828D8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690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08EF5EF-DACF-4BBC-B8B5-3A5CCF9BA2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EDB3571-68A5-4253-A322-AEA642D58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4E478A-E900-4DE6-A241-023E1C09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75D5-AF2C-4F71-A17E-4685E8F047CF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514416-6C78-4FA6-8CC6-681D77117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4E1E26-83A7-4525-8F36-AECA1BA4B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D61-A654-4DCB-A2F4-99DA9828D8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80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B0CB71-9A91-4FAC-902B-619CE40A9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639576-51CE-4D63-A490-BBE1935D0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B6B27C-DD8C-42ED-B3A6-C049E0F56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75D5-AF2C-4F71-A17E-4685E8F047CF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564C9B-8242-4691-8C7F-2B3B45CA0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4922A4-231A-4A91-92AD-3F94861C9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D61-A654-4DCB-A2F4-99DA9828D8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960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53111C-2D2C-4F64-928D-37CBB4BCB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06E5EE-730D-406C-BC82-E54E6E632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68B2C9-BFBD-4CE1-AD7F-088911CCE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75D5-AF2C-4F71-A17E-4685E8F047CF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CC9AA4C-A740-496A-8992-18856AEA0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AB6857-D363-450E-8261-AD65197C9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D61-A654-4DCB-A2F4-99DA9828D8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23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32BEDF-3B82-4575-952D-689BF597A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2932E1-EA45-47B3-BD82-5EF4485F5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48BB304-AE47-4DED-8CF8-8ECA7CE17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85FE2DC-A558-489F-ABC2-B1316D25F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75D5-AF2C-4F71-A17E-4685E8F047CF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4E5CB10-C0FE-46B9-8FDE-A6D6DDB5B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921A018-435A-45E1-A023-165A8684E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D61-A654-4DCB-A2F4-99DA9828D8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220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67E0C5-BED5-4C3E-A340-A57CE45A2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17B632-D403-4B48-BADC-D35319D8C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61D614A-7ADC-4EC2-A7EA-E9BA80FA0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CF4FB6B-A7AF-4546-9A2A-A867816BB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EF095F6-1551-4DA0-9174-367AFA18F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34DE5EC-3DA5-4269-A645-F4034F40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75D5-AF2C-4F71-A17E-4685E8F047CF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F7977A2-76C2-468B-A41A-9F38304E0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3B172FF-8595-4AE0-A3C7-58426231A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D61-A654-4DCB-A2F4-99DA9828D8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041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77AC7A-A0B3-48F3-8E09-7B98319D1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D52C27A-C89B-499E-B1D7-2A33C0E6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75D5-AF2C-4F71-A17E-4685E8F047CF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9C0CF42-0574-4B43-8BD7-48E550B6E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8D2346D-E0B7-4DF9-BCA4-AA0E2EF4F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D61-A654-4DCB-A2F4-99DA9828D8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708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70B4FF7-6AE3-482D-B280-A3EB157F9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75D5-AF2C-4F71-A17E-4685E8F047CF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851291F-CD83-4750-B46A-5DDE9B3FF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CBFB830-7BAF-4491-979A-53582253B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D61-A654-4DCB-A2F4-99DA9828D8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457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6DAD37-8955-414D-84F1-21ADAE94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B0F027-D306-495A-AB94-4F97393FB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8BE983D-B15B-454A-97A3-FB81868F4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ED919C3-1E59-4629-AFE6-7ADC39C67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75D5-AF2C-4F71-A17E-4685E8F047CF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B23E794-FEFE-494C-9F84-C82158042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496B3BA-5EA5-4663-BC78-8A06699C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D61-A654-4DCB-A2F4-99DA9828D8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697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EA6AB8-A059-4E11-9B12-F2B7B68B2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B0F5EFF-0A07-4345-B723-E6C7EF022C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3434D79-254A-4FBF-8D7A-A305D2453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78F78F0-06B9-4A7C-9351-63B98505C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75D5-AF2C-4F71-A17E-4685E8F047CF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7AF36C9-787E-419A-B1D0-4023D9540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0AF302A-8805-428D-A080-A0CCE8E11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D61-A654-4DCB-A2F4-99DA9828D8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6790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CADD5C0-2430-408B-9CA2-55E8E0699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5E44B2-3E65-4DFF-B437-FBB12160A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53FB94-5170-49A1-9E06-87B44BA539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D75D5-AF2C-4F71-A17E-4685E8F047CF}" type="datetimeFigureOut">
              <a:rPr lang="nl-NL" smtClean="0"/>
              <a:t>28-3-2022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AF3198-89A1-45F2-90A3-94E68EDB0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4F3A64-B5A4-44B7-A2E3-970455D38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7AD61-A654-4DCB-A2F4-99DA9828D8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73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22514B7-20FE-43D4-AF04-E18535B99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1" y="457200"/>
            <a:ext cx="1056639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59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074EF2-5AAB-435E-8486-017B38A76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1513824"/>
          </a:xfrm>
        </p:spPr>
        <p:txBody>
          <a:bodyPr anchor="b">
            <a:normAutofit/>
          </a:bodyPr>
          <a:lstStyle/>
          <a:p>
            <a:r>
              <a:rPr lang="nl-NL" sz="48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¿Qué </a:t>
            </a:r>
            <a:r>
              <a:rPr lang="nl-NL" sz="4800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vamos</a:t>
            </a:r>
            <a:r>
              <a:rPr lang="nl-NL" sz="48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 </a:t>
            </a:r>
            <a:r>
              <a:rPr lang="nl-NL" sz="4800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aprender</a:t>
            </a:r>
            <a:r>
              <a:rPr lang="nl-NL" sz="48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nl-NL" sz="4800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hoy</a:t>
            </a:r>
            <a:r>
              <a:rPr lang="nl-NL" sz="48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br>
              <a:rPr lang="nl-NL" sz="48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nl-NL" sz="4800" dirty="0">
                <a:solidFill>
                  <a:srgbClr val="FFFFFF"/>
                </a:solidFill>
              </a:rPr>
              <a:t>Wat gaan we vandaan leren?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8D36FC-56BF-4933-9A02-451F7C4C5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351002"/>
            <a:ext cx="12191997" cy="1978080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nl-NL" sz="3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Los </a:t>
            </a:r>
            <a:r>
              <a:rPr lang="nl-NL" sz="36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verbos</a:t>
            </a:r>
            <a:r>
              <a:rPr lang="nl-NL" sz="3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 </a:t>
            </a:r>
            <a:r>
              <a:rPr lang="nl-NL" sz="36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Ser</a:t>
            </a:r>
            <a:r>
              <a:rPr lang="nl-NL" sz="3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– </a:t>
            </a:r>
            <a:r>
              <a:rPr lang="nl-NL" sz="36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Estar</a:t>
            </a:r>
            <a:r>
              <a:rPr lang="nl-NL" sz="3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- Hay </a:t>
            </a:r>
          </a:p>
        </p:txBody>
      </p:sp>
    </p:spTree>
    <p:extLst>
      <p:ext uri="{BB962C8B-B14F-4D97-AF65-F5344CB8AC3E}">
        <p14:creationId xmlns:p14="http://schemas.microsoft.com/office/powerpoint/2010/main" val="811461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81EDB7-786E-4EBE-A0D2-A288552A6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6699" y="339610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Conjugación</a:t>
            </a:r>
            <a:r>
              <a:rPr lang="en-US" sz="3400" kern="1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 SER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Vervoeging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van ser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794AAC2-A483-427A-8EFD-11A637FC3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622745"/>
            <a:ext cx="11368216" cy="53217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</a:rPr>
              <a:t>Yo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soy</a:t>
            </a:r>
            <a:r>
              <a:rPr lang="en-US" sz="3200" dirty="0">
                <a:solidFill>
                  <a:srgbClr val="002060"/>
                </a:solidFill>
              </a:rPr>
              <a:t> Ingrid         (</a:t>
            </a:r>
            <a:r>
              <a:rPr lang="en-US" sz="3200" dirty="0" err="1">
                <a:solidFill>
                  <a:srgbClr val="002060"/>
                </a:solidFill>
              </a:rPr>
              <a:t>Ik</a:t>
            </a:r>
            <a:r>
              <a:rPr lang="en-US" sz="3200" dirty="0">
                <a:solidFill>
                  <a:srgbClr val="002060"/>
                </a:solidFill>
              </a:rPr>
              <a:t> ben Ingrid)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Tú </a:t>
            </a:r>
            <a:r>
              <a:rPr lang="en-US" sz="3200" b="1" dirty="0" err="1">
                <a:solidFill>
                  <a:srgbClr val="FF0000"/>
                </a:solidFill>
              </a:rPr>
              <a:t>eres</a:t>
            </a:r>
            <a:r>
              <a:rPr lang="en-US" sz="3200" dirty="0">
                <a:solidFill>
                  <a:srgbClr val="002060"/>
                </a:solidFill>
              </a:rPr>
              <a:t> María        (</a:t>
            </a:r>
            <a:r>
              <a:rPr lang="en-US" sz="3200" dirty="0" err="1">
                <a:solidFill>
                  <a:srgbClr val="002060"/>
                </a:solidFill>
              </a:rPr>
              <a:t>Jij</a:t>
            </a:r>
            <a:r>
              <a:rPr lang="en-US" sz="3200" dirty="0">
                <a:solidFill>
                  <a:srgbClr val="002060"/>
                </a:solidFill>
              </a:rPr>
              <a:t> bent María)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Ella, </a:t>
            </a:r>
            <a:r>
              <a:rPr lang="en-US" sz="3200" dirty="0" err="1">
                <a:solidFill>
                  <a:srgbClr val="002060"/>
                </a:solidFill>
              </a:rPr>
              <a:t>el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usted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es</a:t>
            </a:r>
            <a:r>
              <a:rPr lang="en-US" sz="3200" dirty="0">
                <a:solidFill>
                  <a:srgbClr val="002060"/>
                </a:solidFill>
              </a:rPr>
              <a:t> de Madrid (</a:t>
            </a:r>
            <a:r>
              <a:rPr lang="en-US" sz="3200" dirty="0" err="1">
                <a:solidFill>
                  <a:srgbClr val="002060"/>
                </a:solidFill>
              </a:rPr>
              <a:t>Hij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komt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uit</a:t>
            </a:r>
            <a:r>
              <a:rPr lang="en-US" sz="3200" dirty="0">
                <a:solidFill>
                  <a:srgbClr val="002060"/>
                </a:solidFill>
              </a:rPr>
              <a:t> Madrid)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</a:rPr>
              <a:t>Nosotros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somos</a:t>
            </a:r>
            <a:r>
              <a:rPr lang="en-US" sz="3200" dirty="0">
                <a:solidFill>
                  <a:srgbClr val="002060"/>
                </a:solidFill>
              </a:rPr>
              <a:t> amigos. (</a:t>
            </a:r>
            <a:r>
              <a:rPr lang="en-US" sz="3200" dirty="0" err="1">
                <a:solidFill>
                  <a:srgbClr val="002060"/>
                </a:solidFill>
              </a:rPr>
              <a:t>Wij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zijn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vrienden</a:t>
            </a:r>
            <a:r>
              <a:rPr lang="en-US" sz="3200" dirty="0">
                <a:solidFill>
                  <a:srgbClr val="002060"/>
                </a:solidFill>
              </a:rPr>
              <a:t>)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</a:rPr>
              <a:t>Vosotros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soís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estudiantes</a:t>
            </a:r>
            <a:r>
              <a:rPr lang="en-US" sz="3200" dirty="0">
                <a:solidFill>
                  <a:srgbClr val="002060"/>
                </a:solidFill>
              </a:rPr>
              <a:t>. (</a:t>
            </a:r>
            <a:r>
              <a:rPr lang="en-US" sz="3200" dirty="0" err="1">
                <a:solidFill>
                  <a:srgbClr val="002060"/>
                </a:solidFill>
              </a:rPr>
              <a:t>Jullie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zijn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studenten</a:t>
            </a:r>
            <a:r>
              <a:rPr lang="en-US" sz="3200" dirty="0">
                <a:solidFill>
                  <a:srgbClr val="002060"/>
                </a:solidFill>
              </a:rPr>
              <a:t>)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</a:rPr>
              <a:t>Ellos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ellas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ustedes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son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neerlandeses</a:t>
            </a:r>
            <a:r>
              <a:rPr lang="en-US" sz="3200" dirty="0">
                <a:solidFill>
                  <a:srgbClr val="002060"/>
                </a:solidFill>
              </a:rPr>
              <a:t>.( Zij </a:t>
            </a:r>
            <a:r>
              <a:rPr lang="en-US" sz="3200" dirty="0" err="1">
                <a:solidFill>
                  <a:srgbClr val="002060"/>
                </a:solidFill>
              </a:rPr>
              <a:t>zijn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Nederlanders</a:t>
            </a:r>
            <a:r>
              <a:rPr lang="en-US" sz="3200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05914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96DC3-8887-4DDC-A33E-A0966753E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110"/>
            <a:ext cx="9144000" cy="815502"/>
          </a:xfrm>
        </p:spPr>
        <p:txBody>
          <a:bodyPr>
            <a:normAutofit fontScale="90000"/>
          </a:bodyPr>
          <a:lstStyle/>
          <a:p>
            <a:br>
              <a:rPr lang="nl-NL" sz="3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nl-NL" sz="36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Het gebruik van “SER”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2037DA2-F1DC-4F5E-9156-C160578C7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08524"/>
            <a:ext cx="12192000" cy="5949476"/>
          </a:xfrm>
        </p:spPr>
        <p:txBody>
          <a:bodyPr>
            <a:normAutofit/>
          </a:bodyPr>
          <a:lstStyle/>
          <a:p>
            <a:endParaRPr lang="nl-N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                    </a:t>
            </a:r>
            <a:r>
              <a:rPr lang="nl-NL" dirty="0" err="1">
                <a:solidFill>
                  <a:srgbClr val="002060"/>
                </a:solidFill>
              </a:rPr>
              <a:t>Fecha</a:t>
            </a:r>
            <a:r>
              <a:rPr lang="nl-NL" dirty="0">
                <a:solidFill>
                  <a:srgbClr val="002060"/>
                </a:solidFill>
              </a:rPr>
              <a:t> (datum) Hoy </a:t>
            </a:r>
            <a:r>
              <a:rPr lang="nl-NL" b="1" dirty="0">
                <a:solidFill>
                  <a:srgbClr val="FF0000"/>
                </a:solidFill>
              </a:rPr>
              <a:t>es</a:t>
            </a:r>
            <a:r>
              <a:rPr lang="nl-NL" dirty="0">
                <a:solidFill>
                  <a:srgbClr val="002060"/>
                </a:solidFill>
              </a:rPr>
              <a:t> 19 de </a:t>
            </a:r>
            <a:r>
              <a:rPr lang="nl-NL" dirty="0" err="1">
                <a:solidFill>
                  <a:srgbClr val="002060"/>
                </a:solidFill>
              </a:rPr>
              <a:t>enero</a:t>
            </a:r>
            <a:r>
              <a:rPr lang="nl-NL" dirty="0">
                <a:solidFill>
                  <a:srgbClr val="002060"/>
                </a:solidFill>
              </a:rPr>
              <a:t> ( vandaag is 19 januari).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</a:rPr>
              <a:t>               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</a:rPr>
              <a:t>                    </a:t>
            </a:r>
            <a:r>
              <a:rPr lang="nl-NL" dirty="0" err="1">
                <a:solidFill>
                  <a:srgbClr val="002060"/>
                </a:solidFill>
              </a:rPr>
              <a:t>Características</a:t>
            </a:r>
            <a:r>
              <a:rPr lang="nl-NL" dirty="0">
                <a:solidFill>
                  <a:srgbClr val="002060"/>
                </a:solidFill>
              </a:rPr>
              <a:t> ( karaktertrekken)El </a:t>
            </a:r>
            <a:r>
              <a:rPr lang="nl-NL" dirty="0" err="1">
                <a:solidFill>
                  <a:srgbClr val="002060"/>
                </a:solidFill>
              </a:rPr>
              <a:t>coche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b="1" dirty="0">
                <a:solidFill>
                  <a:srgbClr val="FF0000"/>
                </a:solidFill>
              </a:rPr>
              <a:t>es</a:t>
            </a:r>
            <a:r>
              <a:rPr lang="nl-NL" dirty="0">
                <a:solidFill>
                  <a:srgbClr val="002060"/>
                </a:solidFill>
              </a:rPr>
              <a:t> rosa (De auto is roze).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>
              <a:solidFill>
                <a:srgbClr val="00206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</a:rPr>
              <a:t>                     </a:t>
            </a:r>
            <a:r>
              <a:rPr lang="nl-NL" dirty="0" err="1">
                <a:solidFill>
                  <a:srgbClr val="002060"/>
                </a:solidFill>
              </a:rPr>
              <a:t>Nacionalidad</a:t>
            </a:r>
            <a:r>
              <a:rPr lang="nl-NL" dirty="0">
                <a:solidFill>
                  <a:srgbClr val="002060"/>
                </a:solidFill>
              </a:rPr>
              <a:t> (Oorsprong) La </a:t>
            </a:r>
            <a:r>
              <a:rPr lang="nl-NL" dirty="0" err="1">
                <a:solidFill>
                  <a:srgbClr val="002060"/>
                </a:solidFill>
              </a:rPr>
              <a:t>chica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b="1" dirty="0">
                <a:solidFill>
                  <a:srgbClr val="FF0000"/>
                </a:solidFill>
              </a:rPr>
              <a:t>es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neerlandesa</a:t>
            </a:r>
            <a:r>
              <a:rPr lang="nl-NL" dirty="0">
                <a:solidFill>
                  <a:srgbClr val="002060"/>
                </a:solidFill>
              </a:rPr>
              <a:t> (Het meisje is Nederlands).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</a:rPr>
              <a:t>                   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</a:rPr>
              <a:t>                     La hora (De tijd) </a:t>
            </a:r>
            <a:r>
              <a:rPr lang="nl-NL" b="1" dirty="0">
                <a:solidFill>
                  <a:srgbClr val="FF0000"/>
                </a:solidFill>
              </a:rPr>
              <a:t>Son</a:t>
            </a:r>
            <a:r>
              <a:rPr lang="nl-NL" dirty="0">
                <a:solidFill>
                  <a:srgbClr val="002060"/>
                </a:solidFill>
              </a:rPr>
              <a:t> las </a:t>
            </a:r>
            <a:r>
              <a:rPr lang="nl-NL" dirty="0" err="1">
                <a:solidFill>
                  <a:srgbClr val="002060"/>
                </a:solidFill>
              </a:rPr>
              <a:t>siete</a:t>
            </a:r>
            <a:r>
              <a:rPr lang="nl-NL" dirty="0">
                <a:solidFill>
                  <a:srgbClr val="002060"/>
                </a:solidFill>
              </a:rPr>
              <a:t> ( Het is zeven uur). 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</a:rPr>
              <a:t>                    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</a:rPr>
              <a:t>                     </a:t>
            </a:r>
            <a:r>
              <a:rPr lang="nl-NL" dirty="0" err="1">
                <a:solidFill>
                  <a:srgbClr val="002060"/>
                </a:solidFill>
              </a:rPr>
              <a:t>Profesión</a:t>
            </a:r>
            <a:r>
              <a:rPr lang="nl-NL" dirty="0">
                <a:solidFill>
                  <a:srgbClr val="002060"/>
                </a:solidFill>
              </a:rPr>
              <a:t> (Beroep) José </a:t>
            </a:r>
            <a:r>
              <a:rPr lang="nl-NL" b="1" dirty="0">
                <a:solidFill>
                  <a:srgbClr val="FF0000"/>
                </a:solidFill>
              </a:rPr>
              <a:t>es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jardinero</a:t>
            </a:r>
            <a:r>
              <a:rPr lang="nl-NL" dirty="0">
                <a:solidFill>
                  <a:srgbClr val="002060"/>
                </a:solidFill>
              </a:rPr>
              <a:t> (José is Tuinman).                               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</a:rPr>
              <a:t>                       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2060"/>
                </a:solidFill>
              </a:rPr>
              <a:t>                    </a:t>
            </a:r>
            <a:r>
              <a:rPr lang="nl-NL" dirty="0" err="1">
                <a:solidFill>
                  <a:srgbClr val="002060"/>
                </a:solidFill>
              </a:rPr>
              <a:t>Posesión</a:t>
            </a:r>
            <a:r>
              <a:rPr lang="nl-NL" dirty="0">
                <a:solidFill>
                  <a:srgbClr val="002060"/>
                </a:solidFill>
              </a:rPr>
              <a:t> (Bezitting) El </a:t>
            </a:r>
            <a:r>
              <a:rPr lang="nl-NL" dirty="0" err="1">
                <a:solidFill>
                  <a:srgbClr val="002060"/>
                </a:solidFill>
              </a:rPr>
              <a:t>perro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b="1" dirty="0">
                <a:solidFill>
                  <a:srgbClr val="FF0000"/>
                </a:solidFill>
              </a:rPr>
              <a:t>es</a:t>
            </a:r>
            <a:r>
              <a:rPr lang="nl-NL" dirty="0">
                <a:solidFill>
                  <a:srgbClr val="002060"/>
                </a:solidFill>
              </a:rPr>
              <a:t> </a:t>
            </a:r>
            <a:r>
              <a:rPr lang="nl-NL" dirty="0" err="1">
                <a:solidFill>
                  <a:srgbClr val="002060"/>
                </a:solidFill>
              </a:rPr>
              <a:t>mio</a:t>
            </a:r>
            <a:r>
              <a:rPr lang="nl-NL" dirty="0">
                <a:solidFill>
                  <a:srgbClr val="002060"/>
                </a:solidFill>
              </a:rPr>
              <a:t> (De hond is van mijn).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              </a:t>
            </a:r>
          </a:p>
          <a:p>
            <a:pPr algn="l"/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6FF65B5-148F-480C-AB4D-EBB28EDC7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14727"/>
            <a:ext cx="1373036" cy="97951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C17223B-7E65-4A44-AAED-0F812C24C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0442"/>
            <a:ext cx="1373036" cy="116398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01BEE12-F69C-4DFC-8691-052ACDE37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045913"/>
            <a:ext cx="1373036" cy="107156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E5A5DE5-14BA-4800-B11E-6C5424B85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17476"/>
            <a:ext cx="1373036" cy="88033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37309FA-F2FC-45FD-951E-2EEDA7EA58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952052"/>
            <a:ext cx="1373036" cy="88033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65BE9CD-6F4B-4E4D-B59A-E764D06713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5823056"/>
            <a:ext cx="1373035" cy="103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78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0F5DFA7-1640-4879-8396-99C7F35D2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680" y="72241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Conjugación</a:t>
            </a:r>
            <a:r>
              <a:rPr lang="en-US" sz="3400" kern="1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del verbo “</a:t>
            </a:r>
            <a:r>
              <a:rPr lang="en-US" sz="3400" kern="1200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Estar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”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Vervoeging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van  “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Estar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”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336CC3A-6C76-45C7-B7B9-FF376AE3B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1622744"/>
            <a:ext cx="11095630" cy="5235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</a:rPr>
              <a:t>Yo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estoy</a:t>
            </a:r>
            <a:r>
              <a:rPr lang="en-US" sz="3200" dirty="0">
                <a:solidFill>
                  <a:srgbClr val="002060"/>
                </a:solidFill>
              </a:rPr>
              <a:t>                                       </a:t>
            </a:r>
            <a:r>
              <a:rPr lang="en-US" sz="3200" dirty="0" err="1">
                <a:solidFill>
                  <a:srgbClr val="002060"/>
                </a:solidFill>
              </a:rPr>
              <a:t>Ik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bevind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mij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Tú </a:t>
            </a:r>
            <a:r>
              <a:rPr lang="en-US" sz="3200" b="1" dirty="0" err="1">
                <a:solidFill>
                  <a:srgbClr val="FF0000"/>
                </a:solidFill>
              </a:rPr>
              <a:t>estás</a:t>
            </a:r>
            <a:r>
              <a:rPr lang="en-US" sz="3200" dirty="0">
                <a:solidFill>
                  <a:srgbClr val="002060"/>
                </a:solidFill>
              </a:rPr>
              <a:t>                                        </a:t>
            </a:r>
            <a:r>
              <a:rPr lang="en-US" sz="3200" dirty="0" err="1">
                <a:solidFill>
                  <a:srgbClr val="002060"/>
                </a:solidFill>
              </a:rPr>
              <a:t>Jij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bevind</a:t>
            </a:r>
            <a:r>
              <a:rPr lang="en-US" sz="3200" dirty="0">
                <a:solidFill>
                  <a:srgbClr val="002060"/>
                </a:solidFill>
              </a:rPr>
              <a:t> je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El/ </a:t>
            </a:r>
            <a:r>
              <a:rPr lang="en-US" sz="3200" dirty="0" err="1">
                <a:solidFill>
                  <a:srgbClr val="002060"/>
                </a:solidFill>
              </a:rPr>
              <a:t>ella</a:t>
            </a:r>
            <a:r>
              <a:rPr lang="en-US" sz="3200" dirty="0">
                <a:solidFill>
                  <a:srgbClr val="002060"/>
                </a:solidFill>
              </a:rPr>
              <a:t>/ </a:t>
            </a:r>
            <a:r>
              <a:rPr lang="en-US" sz="3200" dirty="0" err="1">
                <a:solidFill>
                  <a:srgbClr val="002060"/>
                </a:solidFill>
              </a:rPr>
              <a:t>usted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está</a:t>
            </a:r>
            <a:r>
              <a:rPr lang="en-US" sz="3200" dirty="0">
                <a:solidFill>
                  <a:srgbClr val="002060"/>
                </a:solidFill>
              </a:rPr>
              <a:t>                    </a:t>
            </a:r>
            <a:r>
              <a:rPr lang="en-US" sz="3200" dirty="0" err="1">
                <a:solidFill>
                  <a:srgbClr val="002060"/>
                </a:solidFill>
              </a:rPr>
              <a:t>Hij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zij</a:t>
            </a:r>
            <a:r>
              <a:rPr lang="en-US" sz="3200" dirty="0">
                <a:solidFill>
                  <a:srgbClr val="002060"/>
                </a:solidFill>
              </a:rPr>
              <a:t>, u </a:t>
            </a:r>
            <a:r>
              <a:rPr lang="en-US" sz="3200" dirty="0" err="1">
                <a:solidFill>
                  <a:srgbClr val="002060"/>
                </a:solidFill>
              </a:rPr>
              <a:t>bevindt</a:t>
            </a:r>
            <a:endParaRPr lang="en-US" sz="3200" dirty="0">
              <a:solidFill>
                <a:srgbClr val="002060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</a:rPr>
              <a:t>Nosotros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estámos</a:t>
            </a:r>
            <a:r>
              <a:rPr lang="en-US" sz="3200" dirty="0">
                <a:solidFill>
                  <a:srgbClr val="002060"/>
                </a:solidFill>
              </a:rPr>
              <a:t>                    We </a:t>
            </a:r>
            <a:r>
              <a:rPr lang="en-US" sz="3200" dirty="0" err="1">
                <a:solidFill>
                  <a:srgbClr val="002060"/>
                </a:solidFill>
              </a:rPr>
              <a:t>bevinden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ons</a:t>
            </a:r>
            <a:endParaRPr lang="en-US" sz="3200" dirty="0">
              <a:solidFill>
                <a:srgbClr val="002060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</a:rPr>
              <a:t>Vosotros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estáis</a:t>
            </a:r>
            <a:r>
              <a:rPr lang="en-US" sz="3200" dirty="0">
                <a:solidFill>
                  <a:srgbClr val="002060"/>
                </a:solidFill>
              </a:rPr>
              <a:t>                          </a:t>
            </a:r>
            <a:r>
              <a:rPr lang="en-US" sz="3200" dirty="0" err="1">
                <a:solidFill>
                  <a:srgbClr val="002060"/>
                </a:solidFill>
              </a:rPr>
              <a:t>Jullie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bevinden</a:t>
            </a:r>
            <a:r>
              <a:rPr lang="en-US" sz="3200" dirty="0">
                <a:solidFill>
                  <a:srgbClr val="002060"/>
                </a:solidFill>
              </a:rPr>
              <a:t> je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</a:rPr>
              <a:t>Ellos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ellas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ustedes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están</a:t>
            </a:r>
            <a:r>
              <a:rPr lang="en-US" sz="3200" dirty="0">
                <a:solidFill>
                  <a:srgbClr val="002060"/>
                </a:solidFill>
              </a:rPr>
              <a:t>       Zij </a:t>
            </a:r>
            <a:r>
              <a:rPr lang="en-US" sz="3200" dirty="0" err="1">
                <a:solidFill>
                  <a:srgbClr val="002060"/>
                </a:solidFill>
              </a:rPr>
              <a:t>vebinden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zich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143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333EDA0D-F54B-48BB-9910-7DB6A5FBA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3A73256-0EB9-4289-A040-E77C05B42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2000" cy="239582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84FE2E0-0356-4DC9-A129-5C677E5BB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080500" y="6"/>
            <a:ext cx="31114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AF9516E-11D6-4EBA-B6FD-722514EE9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"/>
            <a:ext cx="12192000" cy="2395815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E68CD86-EBCA-4577-B9FD-960CCEE8C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26042" y="9496"/>
            <a:ext cx="11765956" cy="2376835"/>
          </a:xfrm>
          <a:prstGeom prst="rect">
            <a:avLst/>
          </a:prstGeom>
          <a:gradFill>
            <a:gsLst>
              <a:gs pos="0">
                <a:srgbClr val="000000">
                  <a:alpha val="8000"/>
                </a:srgbClr>
              </a:gs>
              <a:gs pos="76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333770-BCAF-4096-9B2F-A9F90AE91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8282"/>
            <a:ext cx="11120121" cy="79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Gebruiken</a:t>
            </a:r>
            <a:r>
              <a:rPr lang="en-US" sz="4000" kern="1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van “</a:t>
            </a:r>
            <a:r>
              <a:rPr lang="en-US" sz="4000" kern="1200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Estar</a:t>
            </a:r>
            <a:r>
              <a:rPr lang="en-US" sz="4000" kern="1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”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CDF8CC9-E9D0-4C02-B89D-16862A4064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54" r="-2" b="1272"/>
          <a:stretch/>
        </p:blipFill>
        <p:spPr>
          <a:xfrm>
            <a:off x="756927" y="1115659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E64EAA9-4E93-4D4E-AAAB-90C8803D84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74" r="3634" b="-3"/>
          <a:stretch/>
        </p:blipFill>
        <p:spPr>
          <a:xfrm>
            <a:off x="3796786" y="1158743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F8285C7-FE8C-4D44-84F4-05E86FF6B4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4" b="-4"/>
          <a:stretch/>
        </p:blipFill>
        <p:spPr>
          <a:xfrm>
            <a:off x="6505760" y="1099412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4A92128-15A1-4BA0-8AA5-E8F840B392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882" r="22996" b="-4"/>
          <a:stretch/>
        </p:blipFill>
        <p:spPr>
          <a:xfrm>
            <a:off x="9757328" y="1262427"/>
            <a:ext cx="1989397" cy="1989397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B3F00EA8-CCDA-41E4-B64B-BC1953D7E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59410"/>
            <a:ext cx="12191999" cy="338909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Acción</a:t>
            </a:r>
            <a:r>
              <a:rPr lang="en-US" sz="2800" dirty="0">
                <a:solidFill>
                  <a:srgbClr val="002060"/>
                </a:solidFill>
              </a:rPr>
              <a:t> (</a:t>
            </a:r>
            <a:r>
              <a:rPr lang="en-US" sz="2800" dirty="0" err="1">
                <a:solidFill>
                  <a:srgbClr val="002060"/>
                </a:solidFill>
              </a:rPr>
              <a:t>actie</a:t>
            </a:r>
            <a:r>
              <a:rPr lang="en-US" sz="2800" dirty="0">
                <a:solidFill>
                  <a:srgbClr val="002060"/>
                </a:solidFill>
              </a:rPr>
              <a:t>)   Juan </a:t>
            </a:r>
            <a:r>
              <a:rPr lang="en-US" sz="2800" b="1" dirty="0" err="1">
                <a:solidFill>
                  <a:srgbClr val="FF0000"/>
                </a:solidFill>
              </a:rPr>
              <a:t>está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viendo</a:t>
            </a:r>
            <a:r>
              <a:rPr lang="en-US" sz="2800" dirty="0">
                <a:solidFill>
                  <a:srgbClr val="002060"/>
                </a:solidFill>
              </a:rPr>
              <a:t> TV.                                 (Juan is tv </a:t>
            </a:r>
            <a:r>
              <a:rPr lang="en-US" sz="2800" dirty="0" err="1">
                <a:solidFill>
                  <a:srgbClr val="002060"/>
                </a:solidFill>
              </a:rPr>
              <a:t>aan</a:t>
            </a:r>
            <a:r>
              <a:rPr lang="en-US" sz="2800" dirty="0">
                <a:solidFill>
                  <a:srgbClr val="002060"/>
                </a:solidFill>
              </a:rPr>
              <a:t> het </a:t>
            </a:r>
            <a:r>
              <a:rPr lang="en-US" sz="2800" dirty="0" err="1">
                <a:solidFill>
                  <a:srgbClr val="002060"/>
                </a:solidFill>
              </a:rPr>
              <a:t>kijken</a:t>
            </a:r>
            <a:r>
              <a:rPr lang="en-US" sz="2800" dirty="0">
                <a:solidFill>
                  <a:srgbClr val="002060"/>
                </a:solidFill>
              </a:rPr>
              <a:t>).</a:t>
            </a:r>
          </a:p>
          <a:p>
            <a:pPr marL="114300" algn="l"/>
            <a:r>
              <a:rPr lang="en-US" sz="2800" dirty="0">
                <a:solidFill>
                  <a:srgbClr val="002060"/>
                </a:solidFill>
              </a:rPr>
              <a:t> </a:t>
            </a:r>
          </a:p>
          <a:p>
            <a:pPr marL="571500" indent="-457200" algn="l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2060"/>
                </a:solidFill>
              </a:rPr>
              <a:t>Localización</a:t>
            </a:r>
            <a:r>
              <a:rPr lang="en-US" sz="2800" dirty="0">
                <a:solidFill>
                  <a:srgbClr val="002060"/>
                </a:solidFill>
              </a:rPr>
              <a:t> (</a:t>
            </a:r>
            <a:r>
              <a:rPr lang="en-US" sz="2800" dirty="0" err="1">
                <a:solidFill>
                  <a:srgbClr val="002060"/>
                </a:solidFill>
              </a:rPr>
              <a:t>Positie</a:t>
            </a:r>
            <a:r>
              <a:rPr lang="en-US" sz="2800" dirty="0">
                <a:solidFill>
                  <a:srgbClr val="002060"/>
                </a:solidFill>
              </a:rPr>
              <a:t>) La </a:t>
            </a:r>
            <a:r>
              <a:rPr lang="en-US" sz="2800" dirty="0" err="1">
                <a:solidFill>
                  <a:srgbClr val="002060"/>
                </a:solidFill>
              </a:rPr>
              <a:t>lámpara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está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en</a:t>
            </a:r>
            <a:r>
              <a:rPr lang="en-US" sz="2800" dirty="0">
                <a:solidFill>
                  <a:srgbClr val="002060"/>
                </a:solidFill>
              </a:rPr>
              <a:t> la mesa.      (De lam is op de </a:t>
            </a:r>
            <a:r>
              <a:rPr lang="en-US" sz="2800" dirty="0" err="1">
                <a:solidFill>
                  <a:srgbClr val="002060"/>
                </a:solidFill>
              </a:rPr>
              <a:t>tafel</a:t>
            </a:r>
            <a:r>
              <a:rPr lang="en-US" sz="2800" dirty="0">
                <a:solidFill>
                  <a:srgbClr val="002060"/>
                </a:solidFill>
              </a:rPr>
              <a:t>)               </a:t>
            </a:r>
          </a:p>
          <a:p>
            <a:pPr marL="114300" algn="l"/>
            <a:endParaRPr lang="en-US" sz="2800" dirty="0">
              <a:solidFill>
                <a:srgbClr val="002060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2060"/>
                </a:solidFill>
              </a:rPr>
              <a:t>Emociones</a:t>
            </a:r>
            <a:r>
              <a:rPr lang="en-US" sz="2800" dirty="0">
                <a:solidFill>
                  <a:srgbClr val="002060"/>
                </a:solidFill>
              </a:rPr>
              <a:t> (</a:t>
            </a:r>
            <a:r>
              <a:rPr lang="en-US" sz="2800" dirty="0" err="1">
                <a:solidFill>
                  <a:srgbClr val="002060"/>
                </a:solidFill>
              </a:rPr>
              <a:t>Emoties</a:t>
            </a:r>
            <a:r>
              <a:rPr lang="en-US" sz="2800" dirty="0">
                <a:solidFill>
                  <a:srgbClr val="002060"/>
                </a:solidFill>
              </a:rPr>
              <a:t>)   El </a:t>
            </a:r>
            <a:r>
              <a:rPr lang="en-US" sz="2800" dirty="0" err="1">
                <a:solidFill>
                  <a:srgbClr val="002060"/>
                </a:solidFill>
              </a:rPr>
              <a:t>perro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está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feliz</a:t>
            </a:r>
            <a:r>
              <a:rPr lang="en-US" sz="2800" dirty="0">
                <a:solidFill>
                  <a:srgbClr val="002060"/>
                </a:solidFill>
              </a:rPr>
              <a:t>.                        ( De </a:t>
            </a:r>
            <a:r>
              <a:rPr lang="en-US" sz="2800" dirty="0" err="1">
                <a:solidFill>
                  <a:srgbClr val="002060"/>
                </a:solidFill>
              </a:rPr>
              <a:t>hond</a:t>
            </a:r>
            <a:r>
              <a:rPr lang="en-US" sz="2800" dirty="0">
                <a:solidFill>
                  <a:srgbClr val="002060"/>
                </a:solidFill>
              </a:rPr>
              <a:t> is </a:t>
            </a:r>
            <a:r>
              <a:rPr lang="en-US" sz="2800" dirty="0" err="1">
                <a:solidFill>
                  <a:srgbClr val="002060"/>
                </a:solidFill>
              </a:rPr>
              <a:t>blij</a:t>
            </a:r>
            <a:r>
              <a:rPr lang="en-US" sz="2800" dirty="0">
                <a:solidFill>
                  <a:srgbClr val="002060"/>
                </a:solidFill>
              </a:rPr>
              <a:t>).</a:t>
            </a:r>
          </a:p>
          <a:p>
            <a:pPr algn="l"/>
            <a:endParaRPr lang="en-US" sz="2800" dirty="0">
              <a:solidFill>
                <a:srgbClr val="002060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Estado</a:t>
            </a:r>
            <a:r>
              <a:rPr lang="en-US" sz="2800" dirty="0">
                <a:solidFill>
                  <a:srgbClr val="002060"/>
                </a:solidFill>
              </a:rPr>
              <a:t> (</a:t>
            </a:r>
            <a:r>
              <a:rPr lang="en-US" sz="2800" dirty="0" err="1">
                <a:solidFill>
                  <a:srgbClr val="002060"/>
                </a:solidFill>
              </a:rPr>
              <a:t>Toestand</a:t>
            </a:r>
            <a:r>
              <a:rPr lang="en-US" sz="2800" dirty="0">
                <a:solidFill>
                  <a:srgbClr val="002060"/>
                </a:solidFill>
              </a:rPr>
              <a:t>) El </a:t>
            </a:r>
            <a:r>
              <a:rPr lang="en-US" sz="2800" dirty="0" err="1">
                <a:solidFill>
                  <a:srgbClr val="002060"/>
                </a:solidFill>
              </a:rPr>
              <a:t>gato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está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enfermo</a:t>
            </a:r>
            <a:r>
              <a:rPr lang="en-US" sz="2800" dirty="0">
                <a:solidFill>
                  <a:srgbClr val="002060"/>
                </a:solidFill>
              </a:rPr>
              <a:t>.                          (De </a:t>
            </a:r>
            <a:r>
              <a:rPr lang="en-US" sz="2800" dirty="0" err="1">
                <a:solidFill>
                  <a:srgbClr val="002060"/>
                </a:solidFill>
              </a:rPr>
              <a:t>poes</a:t>
            </a:r>
            <a:r>
              <a:rPr lang="en-US" sz="2800" dirty="0">
                <a:solidFill>
                  <a:srgbClr val="002060"/>
                </a:solidFill>
              </a:rPr>
              <a:t> is </a:t>
            </a:r>
            <a:r>
              <a:rPr lang="en-US" sz="2800" dirty="0" err="1">
                <a:solidFill>
                  <a:srgbClr val="002060"/>
                </a:solidFill>
              </a:rPr>
              <a:t>ziek</a:t>
            </a:r>
            <a:r>
              <a:rPr lang="en-US" sz="2800" dirty="0">
                <a:solidFill>
                  <a:srgbClr val="00206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86980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D4A393-513F-4843-BFFB-A14A36D43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902941"/>
            <a:ext cx="3986912" cy="30274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verbo “Hay”</a:t>
            </a:r>
            <a:br>
              <a:rPr lang="en-US" sz="4000" kern="1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4000" kern="1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4000" kern="1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Het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werkwoord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“hay” 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9E8C4C7-0D10-431C-9B0E-B47679E0F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7826" y="172996"/>
            <a:ext cx="8151125" cy="6674866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Hay = Er is/ Er </a:t>
            </a:r>
            <a:r>
              <a:rPr lang="en-US" sz="3200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zijn</a:t>
            </a:r>
            <a:r>
              <a:rPr lang="en-US" sz="3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pPr algn="l"/>
            <a:endParaRPr lang="en-US" sz="3200" dirty="0">
              <a:solidFill>
                <a:srgbClr val="002060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Hay</a:t>
            </a:r>
            <a:r>
              <a:rPr lang="en-US" sz="3200" dirty="0">
                <a:solidFill>
                  <a:srgbClr val="002060"/>
                </a:solidFill>
              </a:rPr>
              <a:t> una </a:t>
            </a:r>
            <a:r>
              <a:rPr lang="en-US" sz="3200" dirty="0" err="1">
                <a:solidFill>
                  <a:srgbClr val="002060"/>
                </a:solidFill>
              </a:rPr>
              <a:t>silla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en</a:t>
            </a:r>
            <a:r>
              <a:rPr lang="en-US" sz="3200" dirty="0">
                <a:solidFill>
                  <a:srgbClr val="002060"/>
                </a:solidFill>
              </a:rPr>
              <a:t> la </a:t>
            </a:r>
            <a:r>
              <a:rPr lang="en-US" sz="3200" dirty="0" err="1">
                <a:solidFill>
                  <a:srgbClr val="002060"/>
                </a:solidFill>
              </a:rPr>
              <a:t>cocina</a:t>
            </a:r>
            <a:r>
              <a:rPr lang="en-US" sz="3200" dirty="0">
                <a:solidFill>
                  <a:srgbClr val="002060"/>
                </a:solidFill>
              </a:rPr>
              <a:t>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(Er is </a:t>
            </a:r>
            <a:r>
              <a:rPr lang="en-US" sz="3200" dirty="0" err="1">
                <a:solidFill>
                  <a:srgbClr val="002060"/>
                </a:solidFill>
              </a:rPr>
              <a:t>een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stoel</a:t>
            </a:r>
            <a:r>
              <a:rPr lang="en-US" sz="3200" dirty="0">
                <a:solidFill>
                  <a:srgbClr val="002060"/>
                </a:solidFill>
              </a:rPr>
              <a:t> in de </a:t>
            </a:r>
            <a:r>
              <a:rPr lang="en-US" sz="3200" dirty="0" err="1">
                <a:solidFill>
                  <a:srgbClr val="002060"/>
                </a:solidFill>
              </a:rPr>
              <a:t>keuken</a:t>
            </a:r>
            <a:r>
              <a:rPr lang="en-US" sz="3200" dirty="0">
                <a:solidFill>
                  <a:srgbClr val="002060"/>
                </a:solidFill>
              </a:rPr>
              <a:t>).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Hay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tres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perros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en</a:t>
            </a:r>
            <a:r>
              <a:rPr lang="en-US" sz="3200" dirty="0">
                <a:solidFill>
                  <a:srgbClr val="002060"/>
                </a:solidFill>
              </a:rPr>
              <a:t> la casa.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(Er </a:t>
            </a:r>
            <a:r>
              <a:rPr lang="en-US" sz="3200" dirty="0" err="1">
                <a:solidFill>
                  <a:srgbClr val="002060"/>
                </a:solidFill>
              </a:rPr>
              <a:t>zijn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drie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honden</a:t>
            </a:r>
            <a:r>
              <a:rPr lang="en-US" sz="3200" dirty="0">
                <a:solidFill>
                  <a:srgbClr val="002060"/>
                </a:solidFill>
              </a:rPr>
              <a:t> in het huis).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Hay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poca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gente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en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el</a:t>
            </a:r>
            <a:r>
              <a:rPr lang="en-US" sz="3200" dirty="0">
                <a:solidFill>
                  <a:srgbClr val="002060"/>
                </a:solidFill>
              </a:rPr>
              <a:t> cine.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(Er </a:t>
            </a:r>
            <a:r>
              <a:rPr lang="en-US" sz="3200" dirty="0" err="1">
                <a:solidFill>
                  <a:srgbClr val="002060"/>
                </a:solidFill>
              </a:rPr>
              <a:t>zijn</a:t>
            </a:r>
            <a:r>
              <a:rPr lang="en-US" sz="3200" dirty="0">
                <a:solidFill>
                  <a:srgbClr val="002060"/>
                </a:solidFill>
              </a:rPr>
              <a:t> maar </a:t>
            </a:r>
            <a:r>
              <a:rPr lang="en-US" sz="3200" dirty="0" err="1">
                <a:solidFill>
                  <a:srgbClr val="002060"/>
                </a:solidFill>
              </a:rPr>
              <a:t>weinig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mensen</a:t>
            </a:r>
            <a:r>
              <a:rPr lang="en-US" sz="3200" dirty="0">
                <a:solidFill>
                  <a:srgbClr val="002060"/>
                </a:solidFill>
              </a:rPr>
              <a:t> in de </a:t>
            </a:r>
            <a:r>
              <a:rPr lang="en-US" sz="3200" dirty="0" err="1">
                <a:solidFill>
                  <a:srgbClr val="002060"/>
                </a:solidFill>
              </a:rPr>
              <a:t>bioscoop</a:t>
            </a:r>
            <a:r>
              <a:rPr lang="en-US" sz="3200" dirty="0">
                <a:solidFill>
                  <a:srgbClr val="002060"/>
                </a:solidFill>
              </a:rPr>
              <a:t>).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</a:rPr>
              <a:t>Hay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chicas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en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el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parque</a:t>
            </a:r>
            <a:r>
              <a:rPr lang="en-US" sz="3200" dirty="0">
                <a:solidFill>
                  <a:srgbClr val="002060"/>
                </a:solidFill>
              </a:rPr>
              <a:t>.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</a:rPr>
              <a:t>( Er </a:t>
            </a:r>
            <a:r>
              <a:rPr lang="en-US" sz="3200" dirty="0" err="1">
                <a:solidFill>
                  <a:srgbClr val="002060"/>
                </a:solidFill>
              </a:rPr>
              <a:t>zijn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meiden</a:t>
            </a:r>
            <a:r>
              <a:rPr lang="en-US" sz="3200" dirty="0">
                <a:solidFill>
                  <a:srgbClr val="002060"/>
                </a:solidFill>
              </a:rPr>
              <a:t> in het park).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47B9604-9E07-4622-93A3-D093B04A1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627" y="10138"/>
            <a:ext cx="3267373" cy="252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7123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403</Words>
  <Application>Microsoft Office PowerPoint</Application>
  <PresentationFormat>Breedbeeld</PresentationFormat>
  <Paragraphs>52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Aharoni</vt:lpstr>
      <vt:lpstr>Arial</vt:lpstr>
      <vt:lpstr>Calibri</vt:lpstr>
      <vt:lpstr>Calibri Light</vt:lpstr>
      <vt:lpstr>Kantoorthema</vt:lpstr>
      <vt:lpstr>PowerPoint-presentatie</vt:lpstr>
      <vt:lpstr>¿Qué vamos a aprender hoy? Wat gaan we vandaan leren?</vt:lpstr>
      <vt:lpstr>Conjugación de SER Vervoeging van ser</vt:lpstr>
      <vt:lpstr> Het gebruik van “SER”</vt:lpstr>
      <vt:lpstr>Conjugación del verbo “Estar” Vervoeging van  “Estar”</vt:lpstr>
      <vt:lpstr>Gebruiken van “Estar”</vt:lpstr>
      <vt:lpstr>El verbo “Hay”   Het werkwoord “hay”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Maria Ingrid Cereceda Céspedes</dc:creator>
  <cp:lastModifiedBy>Rosa Agusti</cp:lastModifiedBy>
  <cp:revision>1</cp:revision>
  <dcterms:created xsi:type="dcterms:W3CDTF">2022-01-03T18:57:13Z</dcterms:created>
  <dcterms:modified xsi:type="dcterms:W3CDTF">2022-03-28T17:13:22Z</dcterms:modified>
</cp:coreProperties>
</file>